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91"/>
  </p:notesMasterIdLst>
  <p:handoutMasterIdLst>
    <p:handoutMasterId r:id="rId92"/>
  </p:handoutMasterIdLst>
  <p:sldIdLst>
    <p:sldId id="256" r:id="rId2"/>
    <p:sldId id="262" r:id="rId3"/>
    <p:sldId id="263" r:id="rId4"/>
    <p:sldId id="266" r:id="rId5"/>
    <p:sldId id="267" r:id="rId6"/>
    <p:sldId id="268" r:id="rId7"/>
    <p:sldId id="290" r:id="rId8"/>
    <p:sldId id="289" r:id="rId9"/>
    <p:sldId id="292" r:id="rId10"/>
    <p:sldId id="293" r:id="rId11"/>
    <p:sldId id="294" r:id="rId12"/>
    <p:sldId id="291" r:id="rId13"/>
    <p:sldId id="288" r:id="rId14"/>
    <p:sldId id="296" r:id="rId15"/>
    <p:sldId id="295" r:id="rId16"/>
    <p:sldId id="297" r:id="rId17"/>
    <p:sldId id="298" r:id="rId18"/>
    <p:sldId id="269" r:id="rId19"/>
    <p:sldId id="302" r:id="rId20"/>
    <p:sldId id="301" r:id="rId21"/>
    <p:sldId id="303" r:id="rId22"/>
    <p:sldId id="299" r:id="rId23"/>
    <p:sldId id="300" r:id="rId24"/>
    <p:sldId id="304" r:id="rId25"/>
    <p:sldId id="270" r:id="rId26"/>
    <p:sldId id="271" r:id="rId27"/>
    <p:sldId id="305" r:id="rId28"/>
    <p:sldId id="306" r:id="rId29"/>
    <p:sldId id="276" r:id="rId30"/>
    <p:sldId id="277" r:id="rId31"/>
    <p:sldId id="307" r:id="rId32"/>
    <p:sldId id="308" r:id="rId33"/>
    <p:sldId id="278" r:id="rId34"/>
    <p:sldId id="312" r:id="rId35"/>
    <p:sldId id="311" r:id="rId36"/>
    <p:sldId id="309" r:id="rId37"/>
    <p:sldId id="310" r:id="rId38"/>
    <p:sldId id="313" r:id="rId39"/>
    <p:sldId id="314" r:id="rId40"/>
    <p:sldId id="315" r:id="rId41"/>
    <p:sldId id="316" r:id="rId42"/>
    <p:sldId id="319" r:id="rId43"/>
    <p:sldId id="272" r:id="rId44"/>
    <p:sldId id="320" r:id="rId45"/>
    <p:sldId id="273" r:id="rId46"/>
    <p:sldId id="321" r:id="rId47"/>
    <p:sldId id="330" r:id="rId48"/>
    <p:sldId id="323" r:id="rId49"/>
    <p:sldId id="329" r:id="rId50"/>
    <p:sldId id="274" r:id="rId51"/>
    <p:sldId id="324" r:id="rId52"/>
    <p:sldId id="325" r:id="rId53"/>
    <p:sldId id="326" r:id="rId54"/>
    <p:sldId id="322" r:id="rId55"/>
    <p:sldId id="327" r:id="rId56"/>
    <p:sldId id="275" r:id="rId57"/>
    <p:sldId id="334" r:id="rId58"/>
    <p:sldId id="335" r:id="rId59"/>
    <p:sldId id="279" r:id="rId60"/>
    <p:sldId id="331" r:id="rId61"/>
    <p:sldId id="332" r:id="rId62"/>
    <p:sldId id="358" r:id="rId63"/>
    <p:sldId id="333" r:id="rId64"/>
    <p:sldId id="280" r:id="rId65"/>
    <p:sldId id="336" r:id="rId66"/>
    <p:sldId id="281" r:id="rId67"/>
    <p:sldId id="341" r:id="rId68"/>
    <p:sldId id="342" r:id="rId69"/>
    <p:sldId id="338" r:id="rId70"/>
    <p:sldId id="343" r:id="rId71"/>
    <p:sldId id="282" r:id="rId72"/>
    <p:sldId id="283" r:id="rId73"/>
    <p:sldId id="284" r:id="rId74"/>
    <p:sldId id="345" r:id="rId75"/>
    <p:sldId id="347" r:id="rId76"/>
    <p:sldId id="346" r:id="rId77"/>
    <p:sldId id="286" r:id="rId78"/>
    <p:sldId id="287" r:id="rId79"/>
    <p:sldId id="348" r:id="rId80"/>
    <p:sldId id="344" r:id="rId81"/>
    <p:sldId id="349" r:id="rId82"/>
    <p:sldId id="359" r:id="rId83"/>
    <p:sldId id="350" r:id="rId84"/>
    <p:sldId id="351" r:id="rId85"/>
    <p:sldId id="357" r:id="rId86"/>
    <p:sldId id="353" r:id="rId87"/>
    <p:sldId id="355" r:id="rId88"/>
    <p:sldId id="360" r:id="rId89"/>
    <p:sldId id="361" r:id="rId9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4759" autoAdjust="0"/>
  </p:normalViewPr>
  <p:slideViewPr>
    <p:cSldViewPr>
      <p:cViewPr>
        <p:scale>
          <a:sx n="100" d="100"/>
          <a:sy n="100" d="100"/>
        </p:scale>
        <p:origin x="-4092" y="-17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57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6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1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1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3/9/2017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990253"/>
            <a:ext cx="1800200" cy="54006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990253"/>
            <a:ext cx="6696744" cy="54006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2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999778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990253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986060"/>
            <a:ext cx="4608512" cy="53952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1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5256584" cy="5472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8B88-7108-4AB8-9317-BB75B19D5029}" type="datetimeFigureOut">
              <a:rPr lang="ko-KR" altLang="en-US" smtClean="0"/>
              <a:t>2017-03-09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1DF0BE94-724B-400F-A2F2-45736BAE5950}" type="slidenum">
              <a:rPr lang="ko-KR" altLang="en-US" smtClean="0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3/9/2017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3/9/2017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0" r:id="rId6"/>
    <p:sldLayoutId id="2147483938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41" r:id="rId17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CHAPTER </a:t>
            </a:r>
            <a:r>
              <a:rPr lang="en-US" altLang="ko-KR" b="1" dirty="0" smtClean="0"/>
              <a:t>04  </a:t>
            </a:r>
            <a:br>
              <a:rPr lang="en-US" altLang="ko-KR" b="1" dirty="0" smtClean="0"/>
            </a:b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인터페이스 기초 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ko-KR" altLang="en-US" dirty="0"/>
              <a:t>사용자 인터페이스 및 </a:t>
            </a:r>
            <a:r>
              <a:rPr lang="en-US" altLang="ko-KR" dirty="0"/>
              <a:t>I/O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01 </a:t>
            </a:r>
            <a:r>
              <a:rPr lang="ko-KR" altLang="en-US" dirty="0" smtClean="0"/>
              <a:t>영상 </a:t>
            </a:r>
            <a:r>
              <a:rPr lang="ko-KR" altLang="en-US" dirty="0"/>
              <a:t>처리 개요 및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4.2.1 </a:t>
            </a:r>
            <a:r>
              <a:rPr lang="ko-KR" altLang="en-US" dirty="0"/>
              <a:t>키보드 이벤트 제어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cv::</a:t>
            </a:r>
            <a:r>
              <a:rPr lang="en-US" altLang="ko-KR" dirty="0" err="1"/>
              <a:t>waitKey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2200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4.2.1 </a:t>
            </a:r>
            <a:r>
              <a:rPr lang="ko-KR" altLang="en-US" smtClean="0"/>
              <a:t>키보드 이벤트 제어 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-44338" y="747192"/>
            <a:ext cx="6696000" cy="2681808"/>
            <a:chOff x="495300" y="2095500"/>
            <a:chExt cx="8153400" cy="32691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2095500"/>
              <a:ext cx="815340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0" b="85097"/>
            <a:stretch/>
          </p:blipFill>
          <p:spPr bwMode="auto">
            <a:xfrm>
              <a:off x="496118" y="4437112"/>
              <a:ext cx="8143875" cy="927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1"/>
          <a:stretch/>
        </p:blipFill>
        <p:spPr bwMode="auto">
          <a:xfrm>
            <a:off x="2771800" y="1844547"/>
            <a:ext cx="6488804" cy="511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706541" y="1052736"/>
            <a:ext cx="2405688" cy="404694"/>
          </a:xfrm>
          <a:prstGeom prst="wedgeRoundRectCallout">
            <a:avLst>
              <a:gd name="adj1" fmla="val -74487"/>
              <a:gd name="adj2" fmla="val 3088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채널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행렬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, 255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로 초기화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11615" y="4114489"/>
            <a:ext cx="1493743" cy="538647"/>
          </a:xfrm>
          <a:prstGeom prst="wedgeRoundRectCallout">
            <a:avLst>
              <a:gd name="adj1" fmla="val 60871"/>
              <a:gd name="adj2" fmla="val -2442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키보드 이벤트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창에 행렬 영상으로 표시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084168" y="1188106"/>
            <a:ext cx="2186989" cy="538647"/>
          </a:xfrm>
          <a:prstGeom prst="wedgeRoundRectCallout">
            <a:avLst>
              <a:gd name="adj1" fmla="val -93643"/>
              <a:gd name="adj2" fmla="val 1889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100ms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대기하며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키입력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기다림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키입력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없으면 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156176" y="2852936"/>
            <a:ext cx="1643117" cy="445163"/>
          </a:xfrm>
          <a:prstGeom prst="wedgeRoundRectCallout">
            <a:avLst>
              <a:gd name="adj1" fmla="val -91901"/>
              <a:gd name="adj2" fmla="val -751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무한반복 종료조건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(Esc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133932" y="4077072"/>
            <a:ext cx="1357948" cy="445163"/>
          </a:xfrm>
          <a:prstGeom prst="wedgeRoundRectCallout">
            <a:avLst>
              <a:gd name="adj1" fmla="val 97259"/>
              <a:gd name="adj2" fmla="val -691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 값에 따른 출력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133932" y="5229200"/>
            <a:ext cx="1357948" cy="445163"/>
          </a:xfrm>
          <a:prstGeom prst="wedgeRoundRectCallout">
            <a:avLst>
              <a:gd name="adj1" fmla="val 97259"/>
              <a:gd name="adj2" fmla="val -506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화살표 키들의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코드값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4.2.1 </a:t>
            </a:r>
            <a:r>
              <a:rPr lang="ko-KR" altLang="en-US" smtClean="0"/>
              <a:t>키보드 이벤트 제어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2674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860032" y="1412776"/>
            <a:ext cx="3595057" cy="491824"/>
          </a:xfrm>
          <a:prstGeom prst="wedgeRoundRectCallout">
            <a:avLst>
              <a:gd name="adj1" fmla="val -48193"/>
              <a:gd name="adj2" fmla="val 2403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</a:rPr>
              <a:t>해당 윈도우가 활성화되어야 키보드 이벤트가 발생 가능함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OpenCV</a:t>
            </a:r>
            <a:r>
              <a:rPr lang="ko-KR" altLang="en-US" smtClean="0"/>
              <a:t>에서 제공하는 콜백</a:t>
            </a:r>
            <a:r>
              <a:rPr lang="en-US" altLang="ko-KR" smtClean="0"/>
              <a:t> </a:t>
            </a:r>
            <a:r>
              <a:rPr lang="ko-KR" altLang="en-US" smtClean="0"/>
              <a:t>함수를 통해서 이벤트를 발생 및 제어</a:t>
            </a:r>
            <a:endParaRPr lang="en-US" altLang="ko-KR" smtClean="0"/>
          </a:p>
          <a:p>
            <a:pPr lvl="1"/>
            <a:r>
              <a:rPr lang="ko-KR" altLang="en-US" smtClean="0"/>
              <a:t>콜백 함수 </a:t>
            </a:r>
            <a:r>
              <a:rPr lang="en-US" altLang="ko-KR" smtClean="0"/>
              <a:t>– </a:t>
            </a:r>
            <a:r>
              <a:rPr lang="ko-KR" altLang="en-US" smtClean="0"/>
              <a:t>개발자가 함수를 호출하는 것이 아니라</a:t>
            </a:r>
            <a:r>
              <a:rPr lang="en-US" altLang="ko-KR" smtClean="0"/>
              <a:t>, </a:t>
            </a:r>
            <a:r>
              <a:rPr lang="ko-KR" altLang="en-US" smtClean="0"/>
              <a:t>어떤 이벤트가 발생하거나 특정 시점에 도달했을 때 시스템에서 개발자가 등록한 함수를 호출하는 방식</a:t>
            </a:r>
            <a:endParaRPr lang="en-US" altLang="ko-KR" smtClean="0"/>
          </a:p>
          <a:p>
            <a:pPr lvl="1"/>
            <a:r>
              <a:rPr lang="ko-KR" altLang="en-US" smtClean="0"/>
              <a:t>마우스 이벤트 등록 </a:t>
            </a:r>
            <a:r>
              <a:rPr lang="en-US" altLang="ko-KR" smtClean="0"/>
              <a:t>: cv::setMouseCallback()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91680" y="607863"/>
            <a:ext cx="6480000" cy="6300000"/>
            <a:chOff x="604589" y="332656"/>
            <a:chExt cx="8227046" cy="790991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070373"/>
              <a:ext cx="8220075" cy="617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89" y="332656"/>
              <a:ext cx="8143875" cy="187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4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 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4583"/>
            <a:ext cx="687708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4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76"/>
          <a:stretch/>
        </p:blipFill>
        <p:spPr bwMode="auto">
          <a:xfrm>
            <a:off x="971600" y="980728"/>
            <a:ext cx="7560000" cy="550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 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60128" y="3789040"/>
            <a:ext cx="927496" cy="404694"/>
          </a:xfrm>
          <a:prstGeom prst="wedgeRoundRectCallout">
            <a:avLst>
              <a:gd name="adj1" fmla="val 139120"/>
              <a:gd name="adj2" fmla="val 969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창이름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지정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38887" y="5733256"/>
            <a:ext cx="2186989" cy="367904"/>
          </a:xfrm>
          <a:prstGeom prst="wedgeRoundRectCallout">
            <a:avLst>
              <a:gd name="adj1" fmla="val -84534"/>
              <a:gd name="adj2" fmla="val -1762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이벤트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시스템에 등록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364088" y="4573264"/>
            <a:ext cx="1020246" cy="367904"/>
          </a:xfrm>
          <a:prstGeom prst="wedgeRoundRectCallout">
            <a:avLst>
              <a:gd name="adj1" fmla="val -91013"/>
              <a:gd name="adj2" fmla="val 1162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572000" y="4573264"/>
            <a:ext cx="633492" cy="367904"/>
          </a:xfrm>
          <a:prstGeom prst="wedgeRoundRectCallout">
            <a:avLst>
              <a:gd name="adj1" fmla="val -148502"/>
              <a:gd name="adj2" fmla="val 981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0815" y="1182662"/>
            <a:ext cx="7560000" cy="5054650"/>
            <a:chOff x="490538" y="3990974"/>
            <a:chExt cx="7560000" cy="505465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49"/>
            <a:stretch/>
          </p:blipFill>
          <p:spPr bwMode="auto">
            <a:xfrm>
              <a:off x="490538" y="3990974"/>
              <a:ext cx="7560000" cy="3704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8" y="7627570"/>
              <a:ext cx="7560000" cy="141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/>
              <a:t>마우스 이벤트 제어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43808" y="612824"/>
            <a:ext cx="1020246" cy="367904"/>
          </a:xfrm>
          <a:prstGeom prst="wedgeRoundRectCallout">
            <a:avLst>
              <a:gd name="adj1" fmla="val -91013"/>
              <a:gd name="adj2" fmla="val 1162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 구현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95936" y="1571169"/>
            <a:ext cx="1234498" cy="489679"/>
          </a:xfrm>
          <a:prstGeom prst="wedgeRoundRectCallout">
            <a:avLst>
              <a:gd name="adj1" fmla="val -91013"/>
              <a:gd name="adj2" fmla="val 1162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이벤트 종류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왼쪽버튼 누르기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80112" y="3861048"/>
            <a:ext cx="1234498" cy="489679"/>
          </a:xfrm>
          <a:prstGeom prst="wedgeRoundRectCallout">
            <a:avLst>
              <a:gd name="adj1" fmla="val -222180"/>
              <a:gd name="adj2" fmla="val -82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이벤트 종류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왼쪽버튼 떼기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 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97" y="1556792"/>
            <a:ext cx="55245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2665859"/>
            <a:ext cx="30194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38079"/>
            <a:ext cx="3024336" cy="228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395535" y="1845990"/>
            <a:ext cx="1807429" cy="592512"/>
          </a:xfrm>
          <a:prstGeom prst="wedgeRoundRectCallout">
            <a:avLst>
              <a:gd name="adj1" fmla="val 97191"/>
              <a:gd name="adj2" fmla="val 1055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콜백함수를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 등록된 윈도우 창이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활성이라야 이벤트 감지 가능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트랙바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일정한 </a:t>
            </a:r>
            <a:r>
              <a:rPr lang="ko-KR" altLang="en-US" dirty="0"/>
              <a:t>범위 내에서 특정한 값을 선택하고자 할 때 사용하는 </a:t>
            </a:r>
            <a:r>
              <a:rPr lang="ko-KR" altLang="en-US" dirty="0" smtClean="0"/>
              <a:t>일종의 스크롤 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5" y="980728"/>
            <a:ext cx="6178825" cy="551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7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4.1 </a:t>
            </a:r>
            <a:r>
              <a:rPr lang="ko-KR" altLang="en-US" smtClean="0"/>
              <a:t>윈도우 창 제어</a:t>
            </a:r>
          </a:p>
          <a:p>
            <a:r>
              <a:rPr lang="en-US" altLang="ko-KR" smtClean="0"/>
              <a:t>4.2 </a:t>
            </a:r>
            <a:r>
              <a:rPr lang="ko-KR" altLang="en-US" smtClean="0"/>
              <a:t>이벤트 처리 함수</a:t>
            </a:r>
          </a:p>
          <a:p>
            <a:r>
              <a:rPr lang="en-US" altLang="ko-KR" smtClean="0"/>
              <a:t>4.3 </a:t>
            </a:r>
            <a:r>
              <a:rPr lang="ko-KR" altLang="en-US" smtClean="0"/>
              <a:t>그리기 함수</a:t>
            </a:r>
          </a:p>
          <a:p>
            <a:r>
              <a:rPr lang="en-US" altLang="ko-KR" smtClean="0"/>
              <a:t>4.4 </a:t>
            </a:r>
            <a:r>
              <a:rPr lang="ko-KR" altLang="en-US" smtClean="0"/>
              <a:t>이미지 파일 처리</a:t>
            </a:r>
          </a:p>
          <a:p>
            <a:r>
              <a:rPr lang="en-US" altLang="ko-KR" smtClean="0"/>
              <a:t>4.5 </a:t>
            </a:r>
            <a:r>
              <a:rPr lang="ko-KR" altLang="en-US" smtClean="0"/>
              <a:t>비디오 처리</a:t>
            </a:r>
          </a:p>
          <a:p>
            <a:r>
              <a:rPr lang="en-US" altLang="ko-KR" smtClean="0"/>
              <a:t>4.6 </a:t>
            </a:r>
            <a:r>
              <a:rPr lang="ko-KR" altLang="en-US" smtClean="0"/>
              <a:t>데이터의 파일 저장 및 읽기</a:t>
            </a:r>
          </a:p>
          <a:p>
            <a:endParaRPr lang="ko-KR" altLang="en-US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46"/>
          <a:stretch/>
        </p:blipFill>
        <p:spPr bwMode="auto">
          <a:xfrm>
            <a:off x="2555776" y="2996953"/>
            <a:ext cx="4924425" cy="164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83696" y="2204864"/>
            <a:ext cx="1152000" cy="538647"/>
          </a:xfrm>
          <a:prstGeom prst="wedgeRoundRectCallout">
            <a:avLst>
              <a:gd name="adj1" fmla="val 141371"/>
              <a:gd name="adj2" fmla="val 121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이름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7072" y="4114489"/>
            <a:ext cx="1440000" cy="538647"/>
          </a:xfrm>
          <a:prstGeom prst="wedgeRoundRectCallout">
            <a:avLst>
              <a:gd name="adj1" fmla="val 127273"/>
              <a:gd name="adj2" fmla="val -1860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72200" y="4348656"/>
            <a:ext cx="1190083" cy="592512"/>
          </a:xfrm>
          <a:prstGeom prst="wedgeRoundRectCallout">
            <a:avLst>
              <a:gd name="adj1" fmla="val -107348"/>
              <a:gd name="adj2" fmla="val -1882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현재위치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415037" y="2060848"/>
            <a:ext cx="1309091" cy="538647"/>
          </a:xfrm>
          <a:prstGeom prst="wedgeRoundRectCallout">
            <a:avLst>
              <a:gd name="adj1" fmla="val -98866"/>
              <a:gd name="adj2" fmla="val 1944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트렉바의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위치값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133147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createTrackbar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, count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userdata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386985" y="1988840"/>
            <a:ext cx="1145455" cy="592512"/>
          </a:xfrm>
          <a:prstGeom prst="wedgeRoundRectCallout">
            <a:avLst>
              <a:gd name="adj1" fmla="val -56571"/>
              <a:gd name="adj2" fmla="val 2107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최대값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(count)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92695"/>
            <a:ext cx="6480000" cy="443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772528" y="3717031"/>
            <a:ext cx="6552000" cy="308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782004" y="2197000"/>
            <a:ext cx="1357948" cy="367904"/>
          </a:xfrm>
          <a:prstGeom prst="wedgeRoundRectCallout">
            <a:avLst>
              <a:gd name="adj1" fmla="val -175970"/>
              <a:gd name="adj2" fmla="val 1395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 구현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067944" y="2701056"/>
            <a:ext cx="1493743" cy="367904"/>
          </a:xfrm>
          <a:prstGeom prst="wedgeRoundRectCallout">
            <a:avLst>
              <a:gd name="adj1" fmla="val -132615"/>
              <a:gd name="adj2" fmla="val 1111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-126~129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4717" y="4971808"/>
            <a:ext cx="1807429" cy="538647"/>
          </a:xfrm>
          <a:prstGeom prst="wedgeRoundRectCallout">
            <a:avLst>
              <a:gd name="adj1" fmla="val -2047"/>
              <a:gd name="adj2" fmla="val -2011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원본 행렬에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-126~129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사이값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더하기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652128" y="3429000"/>
            <a:ext cx="1807429" cy="367904"/>
          </a:xfrm>
          <a:prstGeom prst="wedgeRoundRectCallout">
            <a:avLst>
              <a:gd name="adj1" fmla="val -83731"/>
              <a:gd name="adj2" fmla="val 2260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364096" y="5963657"/>
            <a:ext cx="1223316" cy="345663"/>
          </a:xfrm>
          <a:prstGeom prst="wedgeRoundRectCallout">
            <a:avLst>
              <a:gd name="adj1" fmla="val -53038"/>
              <a:gd name="adj2" fmla="val -2380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등록할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275864" y="5517232"/>
            <a:ext cx="927496" cy="334458"/>
          </a:xfrm>
          <a:prstGeom prst="wedgeRoundRectCallout">
            <a:avLst>
              <a:gd name="adj1" fmla="val 115450"/>
              <a:gd name="adj2" fmla="val -1067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360074" y="4573264"/>
            <a:ext cx="1020246" cy="367904"/>
          </a:xfrm>
          <a:prstGeom prst="wedgeRoundRectCallout">
            <a:avLst>
              <a:gd name="adj1" fmla="val -79579"/>
              <a:gd name="adj2" fmla="val 11994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변경값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008146" y="5949280"/>
            <a:ext cx="1020246" cy="367904"/>
          </a:xfrm>
          <a:prstGeom prst="wedgeRoundRectCallout">
            <a:avLst>
              <a:gd name="adj1" fmla="val -111321"/>
              <a:gd name="adj2" fmla="val -2192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최대값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7512202" y="5445224"/>
            <a:ext cx="1020246" cy="367904"/>
          </a:xfrm>
          <a:prstGeom prst="wedgeRoundRectCallout">
            <a:avLst>
              <a:gd name="adj1" fmla="val -93583"/>
              <a:gd name="adj2" fmla="val -1001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39719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33" y="1836812"/>
            <a:ext cx="39719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7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8"/>
          <a:stretch/>
        </p:blipFill>
        <p:spPr bwMode="auto">
          <a:xfrm>
            <a:off x="35496" y="620688"/>
            <a:ext cx="6691360" cy="6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1565703" y="2446470"/>
            <a:ext cx="2646257" cy="334458"/>
          </a:xfrm>
          <a:prstGeom prst="wedgeRoundRectCallout">
            <a:avLst>
              <a:gd name="adj1" fmla="val 41010"/>
              <a:gd name="adj2" fmla="val 792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 구현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예제와 동일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798337" y="1293510"/>
            <a:ext cx="927496" cy="367904"/>
          </a:xfrm>
          <a:prstGeom prst="wedgeRoundRectCallout">
            <a:avLst>
              <a:gd name="adj1" fmla="val -53922"/>
              <a:gd name="adj2" fmla="val 1577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364088" y="2663819"/>
            <a:ext cx="1357948" cy="367904"/>
          </a:xfrm>
          <a:prstGeom prst="wedgeRoundRectCallout">
            <a:avLst>
              <a:gd name="adj1" fmla="val -83382"/>
              <a:gd name="adj2" fmla="val 1318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 구현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860032" y="3610433"/>
            <a:ext cx="1493743" cy="538647"/>
          </a:xfrm>
          <a:prstGeom prst="wedgeRoundRectCallout">
            <a:avLst>
              <a:gd name="adj1" fmla="val -139864"/>
              <a:gd name="adj2" fmla="val 147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른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쪽 버튼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영상 밝기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씩 증가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878457" y="4834569"/>
            <a:ext cx="1493743" cy="538647"/>
          </a:xfrm>
          <a:prstGeom prst="wedgeRoundRectCallout">
            <a:avLst>
              <a:gd name="adj1" fmla="val -120734"/>
              <a:gd name="adj2" fmla="val 253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윈쪽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버튼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영상 밝기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씩 감소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11560" y="1052736"/>
            <a:ext cx="6691360" cy="3292525"/>
            <a:chOff x="6372200" y="6488012"/>
            <a:chExt cx="6691360" cy="32925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50"/>
            <a:stretch/>
          </p:blipFill>
          <p:spPr bwMode="auto">
            <a:xfrm>
              <a:off x="6372200" y="6488012"/>
              <a:ext cx="6691360" cy="162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3" b="3342"/>
            <a:stretch/>
          </p:blipFill>
          <p:spPr bwMode="auto">
            <a:xfrm>
              <a:off x="6372200" y="7677472"/>
              <a:ext cx="6624736" cy="210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3839786" y="3096314"/>
            <a:ext cx="1020246" cy="404694"/>
          </a:xfrm>
          <a:prstGeom prst="wedgeRoundRectCallout">
            <a:avLst>
              <a:gd name="adj1" fmla="val -99692"/>
              <a:gd name="adj2" fmla="val -895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02284" y="1872178"/>
            <a:ext cx="1357948" cy="404694"/>
          </a:xfrm>
          <a:prstGeom prst="wedgeRoundRectCallout">
            <a:avLst>
              <a:gd name="adj1" fmla="val -60157"/>
              <a:gd name="adj2" fmla="val 1066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580608" y="1368122"/>
            <a:ext cx="927496" cy="404694"/>
          </a:xfrm>
          <a:prstGeom prst="wedgeRoundRectCallout">
            <a:avLst>
              <a:gd name="adj1" fmla="val -114868"/>
              <a:gd name="adj2" fmla="val 2432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변경값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40" y="4086176"/>
            <a:ext cx="344961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2" y="4077073"/>
            <a:ext cx="344961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4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4.3.1 </a:t>
            </a:r>
            <a:r>
              <a:rPr lang="ko-KR" altLang="en-US" smtClean="0"/>
              <a:t>직선 및 사각형 그리기</a:t>
            </a:r>
            <a:endParaRPr lang="en-US" altLang="ko-KR" smtClean="0"/>
          </a:p>
          <a:p>
            <a:r>
              <a:rPr lang="en-US" altLang="ko-KR" smtClean="0"/>
              <a:t>4.3.2 </a:t>
            </a:r>
            <a:r>
              <a:rPr lang="ko-KR" altLang="en-US" smtClean="0"/>
              <a:t>글자 쓰기 </a:t>
            </a:r>
            <a:endParaRPr lang="en-US" altLang="ko-KR" smtClean="0"/>
          </a:p>
          <a:p>
            <a:r>
              <a:rPr lang="en-US" altLang="ko-KR" smtClean="0"/>
              <a:t>4.3.3 </a:t>
            </a:r>
            <a:r>
              <a:rPr lang="ko-KR" altLang="en-US" smtClean="0"/>
              <a:t>원 그리기 </a:t>
            </a:r>
            <a:endParaRPr lang="en-US" altLang="ko-KR" smtClean="0"/>
          </a:p>
          <a:p>
            <a:r>
              <a:rPr lang="en-US" altLang="ko-KR" smtClean="0"/>
              <a:t>4.3.4 </a:t>
            </a:r>
            <a:r>
              <a:rPr lang="ko-KR" altLang="en-US" smtClean="0"/>
              <a:t>타원 그리기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4.3 </a:t>
            </a:r>
            <a:r>
              <a:rPr lang="ko-KR" altLang="en-US" smtClean="0"/>
              <a:t>그리기 함수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84984"/>
            <a:ext cx="2767863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23" y="4005064"/>
            <a:ext cx="2667922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6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cv::line()</a:t>
            </a:r>
            <a:r>
              <a:rPr lang="ko-KR" altLang="en-US" dirty="0"/>
              <a:t>과 </a:t>
            </a:r>
            <a:r>
              <a:rPr lang="en-US" altLang="ko-KR" dirty="0"/>
              <a:t>cv::rectangle()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1901"/>
            <a:ext cx="6668110" cy="537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6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25517" y="546606"/>
            <a:ext cx="6486843" cy="6482794"/>
            <a:chOff x="-2137048" y="-1125091"/>
            <a:chExt cx="8108554" cy="810349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24744" y="-1125091"/>
              <a:ext cx="8096250" cy="441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7048" y="2987427"/>
              <a:ext cx="8086725" cy="399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그리기</a:t>
            </a:r>
          </a:p>
        </p:txBody>
      </p:sp>
    </p:spTree>
    <p:extLst>
      <p:ext uri="{BB962C8B-B14F-4D97-AF65-F5344CB8AC3E}">
        <p14:creationId xmlns:p14="http://schemas.microsoft.com/office/powerpoint/2010/main" val="6227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그리기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7624" y="620688"/>
            <a:ext cx="6912768" cy="6480720"/>
            <a:chOff x="500063" y="1209675"/>
            <a:chExt cx="8166868" cy="8298879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1209675"/>
              <a:ext cx="8143875" cy="4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0"/>
            <a:stretch/>
          </p:blipFill>
          <p:spPr bwMode="auto">
            <a:xfrm>
              <a:off x="532581" y="5382741"/>
              <a:ext cx="8134350" cy="412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148064" y="1556792"/>
            <a:ext cx="575902" cy="367904"/>
          </a:xfrm>
          <a:prstGeom prst="wedgeRoundRectCallout">
            <a:avLst>
              <a:gd name="adj1" fmla="val -53922"/>
              <a:gd name="adj2" fmla="val 1577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녹색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83730" y="2492896"/>
            <a:ext cx="575902" cy="367904"/>
          </a:xfrm>
          <a:prstGeom prst="wedgeRoundRectCallout">
            <a:avLst>
              <a:gd name="adj1" fmla="val 290095"/>
              <a:gd name="adj2" fmla="val 308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노란색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16899" y="2723297"/>
            <a:ext cx="1807429" cy="489679"/>
          </a:xfrm>
          <a:prstGeom prst="wedgeRoundRectCallout">
            <a:avLst>
              <a:gd name="adj1" fmla="val -108849"/>
              <a:gd name="adj2" fmla="val 562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ucahr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및 흰색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(255)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초기화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-43741" y="3951506"/>
            <a:ext cx="1807429" cy="538647"/>
          </a:xfrm>
          <a:prstGeom prst="wedgeRoundRectCallout">
            <a:avLst>
              <a:gd name="adj1" fmla="val 70855"/>
              <a:gd name="adj2" fmla="val -828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선언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- 300, 150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200x150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80112" y="5661248"/>
            <a:ext cx="1643117" cy="367904"/>
          </a:xfrm>
          <a:prstGeom prst="wedgeRoundRectCallout">
            <a:avLst>
              <a:gd name="adj1" fmla="val -116754"/>
              <a:gd name="adj2" fmla="val -1129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파란색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채움 사각형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4.3.2 </a:t>
            </a:r>
            <a:r>
              <a:rPr lang="ko-KR" altLang="en-US" dirty="0"/>
              <a:t>글자 쓰기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839813"/>
            <a:ext cx="58769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876256" y="1698302"/>
            <a:ext cx="1163035" cy="404694"/>
          </a:xfrm>
          <a:prstGeom prst="wedgeRoundRectCallout">
            <a:avLst>
              <a:gd name="adj1" fmla="val -166261"/>
              <a:gd name="adj2" fmla="val 1869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pt4(400,50)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80773" y="5586734"/>
            <a:ext cx="1163035" cy="404694"/>
          </a:xfrm>
          <a:prstGeom prst="wedgeRoundRectCallout">
            <a:avLst>
              <a:gd name="adj1" fmla="val 115893"/>
              <a:gd name="adj2" fmla="val -1953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pt2(200,300)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55576" y="2805776"/>
            <a:ext cx="1163035" cy="404694"/>
          </a:xfrm>
          <a:prstGeom prst="wedgeRoundRectCallout">
            <a:avLst>
              <a:gd name="adj1" fmla="val 71087"/>
              <a:gd name="adj2" fmla="val 8389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pt1(50,130)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14252" y="3587471"/>
            <a:ext cx="24" cy="136800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752278" y="4132972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5010670"/>
            <a:ext cx="0" cy="54000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08424" y="5226694"/>
            <a:ext cx="1872000" cy="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17439" y="5237727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482308" y="5010670"/>
            <a:ext cx="0" cy="54000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80264" y="4978771"/>
            <a:ext cx="468000" cy="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480264" y="3551311"/>
            <a:ext cx="468000" cy="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사각형 설명선 15"/>
          <p:cNvSpPr/>
          <p:nvPr/>
        </p:nvSpPr>
        <p:spPr>
          <a:xfrm>
            <a:off x="1685759" y="908720"/>
            <a:ext cx="1704647" cy="540000"/>
          </a:xfrm>
          <a:prstGeom prst="wedgeRoundRectCallout">
            <a:avLst>
              <a:gd name="adj1" fmla="val 44707"/>
              <a:gd name="adj2" fmla="val 2440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pt3, pt4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좌표를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나눈 좌표로 직선 그림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05982" y="1645518"/>
            <a:ext cx="2021306" cy="540000"/>
          </a:xfrm>
          <a:prstGeom prst="wedgeRoundRectCallout">
            <a:avLst>
              <a:gd name="adj1" fmla="val -83062"/>
              <a:gd name="adj2" fmla="val 1966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정보를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나눈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좌표와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크기로 사각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그림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94069" y="5514726"/>
            <a:ext cx="1206323" cy="404694"/>
          </a:xfrm>
          <a:prstGeom prst="wedgeRoundRectCallout">
            <a:avLst>
              <a:gd name="adj1" fmla="val -123713"/>
              <a:gd name="adj2" fmla="val -2132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876256" y="2661760"/>
            <a:ext cx="1206323" cy="404694"/>
          </a:xfrm>
          <a:prstGeom prst="wedgeRoundRectCallout">
            <a:avLst>
              <a:gd name="adj1" fmla="val -242034"/>
              <a:gd name="adj2" fmla="val 1704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pt3(300, 150)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행렬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변의 인지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원소를 영상으로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마우스나 </a:t>
            </a:r>
            <a:r>
              <a:rPr lang="ko-KR" altLang="en-US" dirty="0" smtClean="0"/>
              <a:t>키보드이벤트 감지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창 </a:t>
            </a:r>
            <a:r>
              <a:rPr lang="ko-KR" altLang="en-US" dirty="0" err="1" smtClean="0"/>
              <a:t>존재해야함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창의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창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54" y="548680"/>
            <a:ext cx="6130374" cy="62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3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b="27693"/>
          <a:stretch/>
        </p:blipFill>
        <p:spPr bwMode="auto">
          <a:xfrm>
            <a:off x="2352452" y="3675608"/>
            <a:ext cx="47625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33012" y="4253852"/>
            <a:ext cx="1163035" cy="404694"/>
          </a:xfrm>
          <a:prstGeom prst="wedgeRoundRectCallout">
            <a:avLst>
              <a:gd name="adj1" fmla="val 98908"/>
              <a:gd name="adj2" fmla="val 17306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pt2)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2584529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putText</a:t>
            </a:r>
            <a:r>
              <a:rPr lang="en-US" altLang="ko-KR" dirty="0"/>
              <a:t>(image, "DUPLEX", pt1, FONT_HERSHEY_DUPLEX, 2, </a:t>
            </a:r>
            <a:r>
              <a:rPr lang="en-US" altLang="ko-KR" dirty="0" smtClean="0"/>
              <a:t>Scalar(128, 128, 0));</a:t>
            </a:r>
          </a:p>
          <a:p>
            <a:r>
              <a:rPr lang="en-US" altLang="ko-KR" dirty="0" err="1" smtClean="0"/>
              <a:t>putText</a:t>
            </a:r>
            <a:r>
              <a:rPr lang="en-US" altLang="ko-KR" dirty="0" smtClean="0"/>
              <a:t>(image</a:t>
            </a:r>
            <a:r>
              <a:rPr lang="en-US" altLang="ko-KR" dirty="0"/>
              <a:t>, "TRIPLEX", pt2, FONT_HERSHEY_TRIPLEX, 3, Scalar(221, 160, 221)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319604"/>
            <a:ext cx="1518243" cy="404694"/>
          </a:xfrm>
          <a:prstGeom prst="wedgeRoundRectCallout">
            <a:avLst>
              <a:gd name="adj1" fmla="val -102733"/>
              <a:gd name="adj2" fmla="val -3462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줄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세리프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 폰트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71800" y="1772816"/>
            <a:ext cx="1800200" cy="404694"/>
          </a:xfrm>
          <a:prstGeom prst="wedgeRoundRectCallout">
            <a:avLst>
              <a:gd name="adj1" fmla="val 90204"/>
              <a:gd name="adj2" fmla="val 1824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줄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산세리프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폰트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15574" y="3446884"/>
            <a:ext cx="1163035" cy="404694"/>
          </a:xfrm>
          <a:prstGeom prst="wedgeRoundRectCallout">
            <a:avLst>
              <a:gd name="adj1" fmla="val 103822"/>
              <a:gd name="adj2" fmla="val 1322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pt1)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588224" y="1818592"/>
            <a:ext cx="942709" cy="404694"/>
          </a:xfrm>
          <a:prstGeom prst="wedgeRoundRectCallout">
            <a:avLst>
              <a:gd name="adj1" fmla="val -116909"/>
              <a:gd name="adj2" fmla="val 1714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확대 비율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47024" y="3460481"/>
            <a:ext cx="585348" cy="334458"/>
          </a:xfrm>
          <a:prstGeom prst="wedgeRoundRectCallout">
            <a:avLst>
              <a:gd name="adj1" fmla="val -86598"/>
              <a:gd name="adj2" fmla="val -1438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색상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1821376"/>
            <a:ext cx="1229560" cy="404694"/>
          </a:xfrm>
          <a:prstGeom prst="wedgeRoundRectCallout">
            <a:avLst>
              <a:gd name="adj1" fmla="val 102952"/>
              <a:gd name="adj2" fmla="val 1699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표시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문자열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41591"/>
            <a:ext cx="7416825" cy="369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7504" y="2837696"/>
            <a:ext cx="9036496" cy="3903672"/>
            <a:chOff x="107504" y="2837696"/>
            <a:chExt cx="9036496" cy="390367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558" y="3573016"/>
              <a:ext cx="6165442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07504" y="2837696"/>
              <a:ext cx="3384376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5" idx="3"/>
              <a:endCxn id="6" idx="0"/>
            </p:cNvCxnSpPr>
            <p:nvPr/>
          </p:nvCxnSpPr>
          <p:spPr>
            <a:xfrm>
              <a:off x="3491880" y="2945708"/>
              <a:ext cx="2569399" cy="627308"/>
            </a:xfrm>
            <a:prstGeom prst="bent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7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78007"/>
            <a:ext cx="7200000" cy="576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444208" y="2132856"/>
            <a:ext cx="927496" cy="404694"/>
          </a:xfrm>
          <a:prstGeom prst="wedgeRoundRectCallout">
            <a:avLst>
              <a:gd name="adj1" fmla="val -159233"/>
              <a:gd name="adj2" fmla="val 1095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색상 지정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85267" y="3257898"/>
            <a:ext cx="1643117" cy="538647"/>
          </a:xfrm>
          <a:prstGeom prst="wedgeRoundRectCallout">
            <a:avLst>
              <a:gd name="adj1" fmla="val -115778"/>
              <a:gd name="adj2" fmla="val 130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및 흰색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(255)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초기화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2176" y="3637160"/>
            <a:ext cx="927496" cy="367904"/>
          </a:xfrm>
          <a:prstGeom prst="wedgeRoundRectCallout">
            <a:avLst>
              <a:gd name="adj1" fmla="val 205953"/>
              <a:gd name="adj2" fmla="val 1048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작성 글자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23928" y="5437360"/>
            <a:ext cx="575902" cy="367904"/>
          </a:xfrm>
          <a:prstGeom prst="wedgeRoundRectCallout">
            <a:avLst>
              <a:gd name="adj1" fmla="val -67601"/>
              <a:gd name="adj2" fmla="val -1561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좌</a:t>
            </a:r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53003" y="5445224"/>
            <a:ext cx="1807429" cy="334458"/>
          </a:xfrm>
          <a:prstGeom prst="wedgeRoundRectCallout">
            <a:avLst>
              <a:gd name="adj1" fmla="val -87995"/>
              <a:gd name="adj2" fmla="val -1567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산세리프폰트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이텔릭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544" y="5293344"/>
            <a:ext cx="1122271" cy="367904"/>
          </a:xfrm>
          <a:prstGeom prst="wedgeRoundRectCallout">
            <a:avLst>
              <a:gd name="adj1" fmla="val 141687"/>
              <a:gd name="adj2" fmla="val -100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대상 행렬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03" y="2072233"/>
            <a:ext cx="49244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615330" y="3958638"/>
            <a:ext cx="1332000" cy="334458"/>
          </a:xfrm>
          <a:prstGeom prst="wedgeRoundRectCallout">
            <a:avLst>
              <a:gd name="adj1" fmla="val 123799"/>
              <a:gd name="adj2" fmla="val 18359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/>
              <a:t>pt3(20, 250)</a:t>
            </a:r>
            <a:endParaRPr lang="ko-KR" altLang="en-US" sz="16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33260" y="1883106"/>
            <a:ext cx="1332000" cy="334458"/>
          </a:xfrm>
          <a:prstGeom prst="wedgeRoundRectCallout">
            <a:avLst>
              <a:gd name="adj1" fmla="val 123000"/>
              <a:gd name="adj2" fmla="val 18090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/>
              <a:t>Point(20, 30)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1560" y="2780928"/>
            <a:ext cx="1332000" cy="334458"/>
          </a:xfrm>
          <a:prstGeom prst="wedgeRoundRectCallout">
            <a:avLst>
              <a:gd name="adj1" fmla="val 128891"/>
              <a:gd name="adj2" fmla="val 1019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/>
              <a:t>pt1(20, 100)</a:t>
            </a:r>
            <a:endParaRPr lang="ko-KR" altLang="en-US" sz="16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23928" y="5174389"/>
            <a:ext cx="1807429" cy="334458"/>
          </a:xfrm>
          <a:prstGeom prst="wedgeRoundRectCallout">
            <a:avLst>
              <a:gd name="adj1" fmla="val -87995"/>
              <a:gd name="adj2" fmla="val -1567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산세리프폰트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이텔릭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31857" y="3166550"/>
            <a:ext cx="1643117" cy="334458"/>
          </a:xfrm>
          <a:prstGeom prst="wedgeRoundRectCallout">
            <a:avLst>
              <a:gd name="adj1" fmla="val -90946"/>
              <a:gd name="adj2" fmla="val 1257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줄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세리프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폰트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 확대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65187" y="2492896"/>
            <a:ext cx="1643117" cy="334458"/>
          </a:xfrm>
          <a:prstGeom prst="wedgeRoundRectCallout">
            <a:avLst>
              <a:gd name="adj1" fmla="val -90946"/>
              <a:gd name="adj2" fmla="val 1257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줄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세리프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폰트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배 확대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4.3.4 </a:t>
            </a:r>
            <a:r>
              <a:rPr lang="ko-KR" altLang="en-US" smtClean="0"/>
              <a:t>원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590675"/>
            <a:ext cx="82200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9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smtClean="0"/>
              <a:t>4.3.4 </a:t>
            </a:r>
            <a:r>
              <a:rPr lang="ko-KR" altLang="en-US" smtClean="0"/>
              <a:t>원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2" y="620684"/>
            <a:ext cx="6840761" cy="661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60128" y="2420888"/>
            <a:ext cx="927496" cy="367904"/>
          </a:xfrm>
          <a:prstGeom prst="wedgeRoundRectCallout">
            <a:avLst>
              <a:gd name="adj1" fmla="val 205953"/>
              <a:gd name="adj2" fmla="val 1048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 중심 좌표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82127" y="3277120"/>
            <a:ext cx="2646257" cy="367904"/>
          </a:xfrm>
          <a:prstGeom prst="wedgeRoundRectCallout">
            <a:avLst>
              <a:gd name="adj1" fmla="val -88315"/>
              <a:gd name="adj2" fmla="val 915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중심에서 반지름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파란색 원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940152" y="4186497"/>
            <a:ext cx="1493743" cy="538647"/>
          </a:xfrm>
          <a:prstGeom prst="wedgeRoundRectCallout">
            <a:avLst>
              <a:gd name="adj1" fmla="val -129690"/>
              <a:gd name="adj2" fmla="val -73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반지름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청록색 원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내부 채움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60032" y="6013424"/>
            <a:ext cx="1643117" cy="367904"/>
          </a:xfrm>
          <a:prstGeom prst="wedgeRoundRectCallout">
            <a:avLst>
              <a:gd name="adj1" fmla="val -81871"/>
              <a:gd name="adj2" fmla="val -113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원의 중심에서 글자 쓰기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4.3.4 </a:t>
            </a:r>
            <a:r>
              <a:rPr lang="ko-KR" altLang="en-US" dirty="0" smtClean="0"/>
              <a:t>원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49244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5810076" y="4755455"/>
            <a:ext cx="1493743" cy="538647"/>
          </a:xfrm>
          <a:prstGeom prst="wedgeRoundRectCallout">
            <a:avLst>
              <a:gd name="adj1" fmla="val -110305"/>
              <a:gd name="adj2" fmla="val -1086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pt2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반지름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청록색 원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내부 채움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369916" y="2235175"/>
            <a:ext cx="2646257" cy="367904"/>
          </a:xfrm>
          <a:prstGeom prst="wedgeRoundRectCallout">
            <a:avLst>
              <a:gd name="adj1" fmla="val -56640"/>
              <a:gd name="adj2" fmla="val 1349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중심에서 반지름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파란색 원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099222" y="3603327"/>
            <a:ext cx="1807429" cy="334458"/>
          </a:xfrm>
          <a:prstGeom prst="wedgeRoundRectCallout">
            <a:avLst>
              <a:gd name="adj1" fmla="val -78053"/>
              <a:gd name="adj2" fmla="val 598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원의 중심에서 글자 쓰기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4.3.4 </a:t>
            </a:r>
            <a:r>
              <a:rPr lang="ko-KR" altLang="en-US" dirty="0" smtClean="0"/>
              <a:t>타원 그리기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590679" cy="481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30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타원 그리기 함수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43048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3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67" y="620688"/>
            <a:ext cx="7020000" cy="644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041123" y="2961008"/>
            <a:ext cx="1807429" cy="540000"/>
          </a:xfrm>
          <a:prstGeom prst="wedgeRoundRectCallout">
            <a:avLst>
              <a:gd name="adj1" fmla="val -65702"/>
              <a:gd name="adj2" fmla="val 187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100x60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오렌지색 타원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( 0~360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768432" y="3933056"/>
            <a:ext cx="1568920" cy="540000"/>
          </a:xfrm>
          <a:prstGeom prst="wedgeRoundRectCallout">
            <a:avLst>
              <a:gd name="adj1" fmla="val -116644"/>
              <a:gd name="adj2" fmla="val 7876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pt1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100x60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오렌지색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( 30~270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768432" y="4905232"/>
            <a:ext cx="1692000" cy="612000"/>
          </a:xfrm>
          <a:prstGeom prst="wedgeRoundRectCallout">
            <a:avLst>
              <a:gd name="adj1" fmla="val -105600"/>
              <a:gd name="adj2" fmla="val -185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100x60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오렌지색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타원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(0~360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86287" y="5769328"/>
            <a:ext cx="1692000" cy="612000"/>
          </a:xfrm>
          <a:prstGeom prst="wedgeRoundRectCallout">
            <a:avLst>
              <a:gd name="adj1" fmla="val -117527"/>
              <a:gd name="adj2" fmla="val -968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100x60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오렌지색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호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-30~160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35896" y="4990269"/>
            <a:ext cx="1375483" cy="1391059"/>
            <a:chOff x="3635896" y="4990269"/>
            <a:chExt cx="1375483" cy="139105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39952" y="4990269"/>
              <a:ext cx="297554" cy="5410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3635896" y="5963323"/>
              <a:ext cx="1375483" cy="418005"/>
            </a:xfrm>
            <a:prstGeom prst="wedgeRoundRectCallout">
              <a:avLst>
                <a:gd name="adj1" fmla="val 906"/>
                <a:gd name="adj2" fmla="val -15288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타원 </a:t>
              </a:r>
              <a:r>
                <a:rPr lang="en-US" altLang="ko-KR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r>
                <a:rPr lang="ko-KR" altLang="en-US" sz="16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도 기울어짐</a:t>
              </a:r>
              <a:endPara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창 제어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윈도우 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9719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1001458" y="2109643"/>
            <a:ext cx="1122270" cy="334458"/>
          </a:xfrm>
          <a:prstGeom prst="wedgeRoundRectCallout">
            <a:avLst>
              <a:gd name="adj1" fmla="val 119400"/>
              <a:gd name="adj2" fmla="val -1237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27584" y="3117755"/>
            <a:ext cx="1329910" cy="334458"/>
          </a:xfrm>
          <a:prstGeom prst="wedgeRoundRectCallout">
            <a:avLst>
              <a:gd name="adj1" fmla="val 152847"/>
              <a:gd name="adj2" fmla="val -13172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표시 영역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1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916832"/>
            <a:ext cx="72294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-36512" y="548680"/>
            <a:ext cx="5976000" cy="4536000"/>
            <a:chOff x="-2484784" y="-387424"/>
            <a:chExt cx="8181975" cy="5975493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84784" y="-387424"/>
              <a:ext cx="8181975" cy="331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0" b="67702"/>
            <a:stretch/>
          </p:blipFill>
          <p:spPr bwMode="auto">
            <a:xfrm>
              <a:off x="-2454305" y="2511564"/>
              <a:ext cx="8134350" cy="3076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2411760" y="1340768"/>
            <a:ext cx="1357948" cy="367904"/>
          </a:xfrm>
          <a:prstGeom prst="wedgeRoundRectCallout">
            <a:avLst>
              <a:gd name="adj1" fmla="val -64864"/>
              <a:gd name="adj2" fmla="val 2664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마우스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함수 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158631" y="2794510"/>
            <a:ext cx="1493743" cy="538647"/>
          </a:xfrm>
          <a:prstGeom prst="wedgeRoundRectCallout">
            <a:avLst>
              <a:gd name="adj1" fmla="val -101349"/>
              <a:gd name="adj2" fmla="val 494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왼쪽 버튼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시작좌표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9"/>
          <a:stretch/>
        </p:blipFill>
        <p:spPr bwMode="auto">
          <a:xfrm>
            <a:off x="3347864" y="1570786"/>
            <a:ext cx="5904000" cy="537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6948264" y="1124744"/>
            <a:ext cx="1493743" cy="538647"/>
          </a:xfrm>
          <a:prstGeom prst="wedgeRoundRectCallout">
            <a:avLst>
              <a:gd name="adj1" fmla="val -100839"/>
              <a:gd name="adj2" fmla="val 1045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오른쪽 버튼 첫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시작좌표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184944" y="5085184"/>
            <a:ext cx="1643117" cy="538647"/>
          </a:xfrm>
          <a:prstGeom prst="wedgeRoundRectCallout">
            <a:avLst>
              <a:gd name="adj1" fmla="val -52887"/>
              <a:gd name="adj2" fmla="val -2915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왼쪽 버튼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두번째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첫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948264" y="1882241"/>
            <a:ext cx="1493743" cy="538647"/>
          </a:xfrm>
          <a:prstGeom prst="wedgeRoundRectCallout">
            <a:avLst>
              <a:gd name="adj1" fmla="val -186541"/>
              <a:gd name="adj2" fmla="val 140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오른쪽 버튼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두번째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타원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40185"/>
            <a:ext cx="49244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2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4.4.1 </a:t>
            </a:r>
            <a:r>
              <a:rPr lang="ko-KR" altLang="en-US" smtClean="0"/>
              <a:t>이미지 파일 읽기</a:t>
            </a:r>
            <a:endParaRPr lang="en-US" altLang="ko-KR" smtClean="0"/>
          </a:p>
          <a:p>
            <a:r>
              <a:rPr lang="en-US" altLang="ko-KR" smtClean="0"/>
              <a:t>4.4.2 </a:t>
            </a:r>
            <a:r>
              <a:rPr lang="ko-KR" altLang="en-US" smtClean="0"/>
              <a:t>행렬을 영상 파일로 저장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이미지 파일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이미지 파일 처리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89"/>
          <a:stretch/>
        </p:blipFill>
        <p:spPr bwMode="auto">
          <a:xfrm>
            <a:off x="119923" y="1326252"/>
            <a:ext cx="6900349" cy="347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51519" y="3356992"/>
            <a:ext cx="9073009" cy="3084285"/>
            <a:chOff x="179512" y="3369051"/>
            <a:chExt cx="9073009" cy="308428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88"/>
            <a:stretch/>
          </p:blipFill>
          <p:spPr bwMode="auto">
            <a:xfrm>
              <a:off x="2998753" y="4170034"/>
              <a:ext cx="6253768" cy="228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79512" y="3369051"/>
              <a:ext cx="5054663" cy="23762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2"/>
              <a:endCxn id="7" idx="1"/>
            </p:cNvCxnSpPr>
            <p:nvPr/>
          </p:nvCxnSpPr>
          <p:spPr>
            <a:xfrm rot="16200000" flipH="1">
              <a:off x="2000294" y="4313226"/>
              <a:ext cx="1705008" cy="291909"/>
            </a:xfrm>
            <a:prstGeom prst="bent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14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3"/>
          <a:stretch/>
        </p:blipFill>
        <p:spPr bwMode="auto">
          <a:xfrm>
            <a:off x="24035" y="548680"/>
            <a:ext cx="5976000" cy="483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4.4.1 </a:t>
            </a:r>
            <a:r>
              <a:rPr lang="ko-KR" altLang="en-US" dirty="0"/>
              <a:t>이미지 파일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9"/>
          <a:stretch/>
        </p:blipFill>
        <p:spPr bwMode="auto">
          <a:xfrm>
            <a:off x="2771800" y="2564903"/>
            <a:ext cx="6516000" cy="438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814384" y="1115957"/>
            <a:ext cx="2405688" cy="368827"/>
          </a:xfrm>
          <a:prstGeom prst="wedgeRoundRectCallout">
            <a:avLst>
              <a:gd name="adj1" fmla="val -66660"/>
              <a:gd name="adj2" fmla="val 1686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행렬의 깊이 정보 및 채널 정부 출력 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48264" y="2348880"/>
            <a:ext cx="1234498" cy="405710"/>
          </a:xfrm>
          <a:prstGeom prst="wedgeRoundRectCallout">
            <a:avLst>
              <a:gd name="adj1" fmla="val -65702"/>
              <a:gd name="adj2" fmla="val 187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513966" y="3690694"/>
            <a:ext cx="1234498" cy="405710"/>
          </a:xfrm>
          <a:prstGeom prst="wedgeRoundRectCallout">
            <a:avLst>
              <a:gd name="adj1" fmla="val -110762"/>
              <a:gd name="adj2" fmla="val -736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560731" y="4293096"/>
            <a:ext cx="1643117" cy="490909"/>
          </a:xfrm>
          <a:prstGeom prst="wedgeRoundRectCallout">
            <a:avLst>
              <a:gd name="adj1" fmla="val 101989"/>
              <a:gd name="adj2" fmla="val -1196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예외 처리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파일이 없으면 에러 발생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187" y="4797152"/>
            <a:ext cx="4718075" cy="65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7565513" y="4589313"/>
            <a:ext cx="1234498" cy="405710"/>
          </a:xfrm>
          <a:prstGeom prst="wedgeRoundRectCallout">
            <a:avLst>
              <a:gd name="adj1" fmla="val -161994"/>
              <a:gd name="adj2" fmla="val 146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부분 행렬 원소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101619" y="2420888"/>
            <a:ext cx="766525" cy="405710"/>
          </a:xfrm>
          <a:prstGeom prst="wedgeRoundRectCallout">
            <a:avLst>
              <a:gd name="adj1" fmla="val 58366"/>
              <a:gd name="adj2" fmla="val 119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명암도영상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3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/>
              <a:t>이미지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8" y="1628800"/>
            <a:ext cx="6393632" cy="166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8" y="3459093"/>
            <a:ext cx="310016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13" y="3459093"/>
            <a:ext cx="310016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8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/>
              <a:t>이미지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92"/>
          <a:stretch/>
        </p:blipFill>
        <p:spPr bwMode="auto">
          <a:xfrm>
            <a:off x="15056" y="714519"/>
            <a:ext cx="6429152" cy="182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5"/>
          <a:stretch/>
        </p:blipFill>
        <p:spPr bwMode="auto">
          <a:xfrm>
            <a:off x="2555776" y="2090325"/>
            <a:ext cx="6840000" cy="507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738181" y="1196752"/>
            <a:ext cx="3201971" cy="368827"/>
          </a:xfrm>
          <a:prstGeom prst="wedgeRoundRectCallout">
            <a:avLst>
              <a:gd name="adj1" fmla="val -78046"/>
              <a:gd name="adj2" fmla="val 1989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행렬의 깊이 정보 및 채널 정보 출력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소스 생략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41579" y="2015178"/>
            <a:ext cx="766525" cy="405710"/>
          </a:xfrm>
          <a:prstGeom prst="wedgeRoundRectCallout">
            <a:avLst>
              <a:gd name="adj1" fmla="val 58366"/>
              <a:gd name="adj2" fmla="val 119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컬러영상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732240" y="1969508"/>
            <a:ext cx="1234498" cy="405710"/>
          </a:xfrm>
          <a:prstGeom prst="wedgeRoundRectCallout">
            <a:avLst>
              <a:gd name="adj1" fmla="val -65702"/>
              <a:gd name="adj2" fmla="val 1874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97942" y="3311322"/>
            <a:ext cx="1234498" cy="405710"/>
          </a:xfrm>
          <a:prstGeom prst="wedgeRoundRectCallout">
            <a:avLst>
              <a:gd name="adj1" fmla="val -110762"/>
              <a:gd name="adj2" fmla="val -736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0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/>
              <a:t>이미지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62625"/>
            <a:ext cx="6378083" cy="133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068961"/>
            <a:ext cx="3709430" cy="301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3077717"/>
            <a:ext cx="3709430" cy="301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-36513" y="548679"/>
            <a:ext cx="6768000" cy="20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411760" y="1484783"/>
            <a:ext cx="7020000" cy="5580000"/>
            <a:chOff x="2531765" y="1541538"/>
            <a:chExt cx="6864011" cy="545354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541538"/>
              <a:ext cx="6840000" cy="1846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8"/>
            <a:stretch/>
          </p:blipFill>
          <p:spPr bwMode="auto">
            <a:xfrm>
              <a:off x="2531765" y="3368967"/>
              <a:ext cx="6840000" cy="362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4.4.1 </a:t>
            </a:r>
            <a:r>
              <a:rPr lang="ko-KR" altLang="en-US" smtClean="0"/>
              <a:t>이미지 파일 읽기</a:t>
            </a:r>
            <a:endParaRPr lang="ko-KR" altLang="en-US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028384" y="3018194"/>
            <a:ext cx="1234498" cy="405710"/>
          </a:xfrm>
          <a:prstGeom prst="wedgeRoundRectCallout">
            <a:avLst>
              <a:gd name="adj1" fmla="val -105515"/>
              <a:gd name="adj2" fmla="val -1060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 정보대로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0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7200000" cy="626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창 제어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-36512" y="3538425"/>
            <a:ext cx="1643117" cy="538647"/>
          </a:xfrm>
          <a:prstGeom prst="wedgeRoundRectCallout">
            <a:avLst>
              <a:gd name="adj1" fmla="val 94620"/>
              <a:gd name="adj2" fmla="val 1039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모니터의 가로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100,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세로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위치로 윈도우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이동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921" y="4762561"/>
            <a:ext cx="1493743" cy="538647"/>
          </a:xfrm>
          <a:prstGeom prst="wedgeRoundRectCallout">
            <a:avLst>
              <a:gd name="adj1" fmla="val 105405"/>
              <a:gd name="adj2" fmla="val -485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모니터의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200, 300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위최로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윈도우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이동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00252" y="2952498"/>
            <a:ext cx="1988172" cy="788633"/>
          </a:xfrm>
          <a:prstGeom prst="wedgeRoundRectCallout">
            <a:avLst>
              <a:gd name="adj1" fmla="val -150091"/>
              <a:gd name="adj2" fmla="val 743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cv::</a:t>
            </a:r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</a:rPr>
              <a:t>imshow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함수에 입력되는 행렬의 크기에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맞춰 생성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–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</a:rPr>
              <a:t>창크기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 변경 불가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00192" y="4546537"/>
            <a:ext cx="2186989" cy="538647"/>
          </a:xfrm>
          <a:prstGeom prst="wedgeRoundRectCallout">
            <a:avLst>
              <a:gd name="adj1" fmla="val -150744"/>
              <a:gd name="adj2" fmla="val -10297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창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크기가 임의로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생성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사용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자가 마우스로 창의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크기 변경 가능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417622" y="5877272"/>
            <a:ext cx="1234498" cy="538647"/>
          </a:xfrm>
          <a:prstGeom prst="wedgeRoundRectCallout">
            <a:avLst>
              <a:gd name="adj1" fmla="val -200110"/>
              <a:gd name="adj2" fmla="val -691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키입력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될때까지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무한 대기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4.4.1 </a:t>
            </a:r>
            <a:r>
              <a:rPr lang="ko-KR" altLang="en-US" smtClean="0"/>
              <a:t>이미지 파일 읽기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8" y="1628800"/>
            <a:ext cx="7059630" cy="141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" y="3140968"/>
            <a:ext cx="3423100" cy="278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48" y="3140968"/>
            <a:ext cx="3423100" cy="278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3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cv::imwrite() </a:t>
            </a:r>
            <a:r>
              <a:rPr lang="ko-KR" altLang="en-US" smtClean="0"/>
              <a:t>함수</a:t>
            </a:r>
            <a:endParaRPr lang="en-US" altLang="ko-KR" smtClean="0"/>
          </a:p>
          <a:p>
            <a:pPr lvl="1"/>
            <a:r>
              <a:rPr lang="ko-KR" altLang="en-US" smtClean="0"/>
              <a:t>확장자명으로 영상파일 쉽게 저장</a:t>
            </a:r>
            <a:endParaRPr lang="en-US" altLang="ko-KR" smtClean="0"/>
          </a:p>
          <a:p>
            <a:pPr lvl="1"/>
            <a:r>
              <a:rPr lang="en-US" altLang="ko-KR" smtClean="0"/>
              <a:t>JPG, BMP, PNG, TIF, PPM </a:t>
            </a:r>
            <a:r>
              <a:rPr lang="ko-KR" altLang="en-US" smtClean="0"/>
              <a:t>등의 영상 파일 포맷 저장 가능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4.4.2 </a:t>
            </a:r>
            <a:r>
              <a:rPr lang="ko-KR" altLang="en-US" smtClean="0"/>
              <a:t>행렬을 영상 파일로 저장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725544" cy="260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6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42631"/>
            <a:ext cx="7200000" cy="602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4.4.2 </a:t>
            </a:r>
            <a:r>
              <a:rPr lang="ko-KR" altLang="en-US" smtClean="0"/>
              <a:t>행렬을 영상 파일로 저장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345614" y="1484784"/>
            <a:ext cx="1234498" cy="405710"/>
          </a:xfrm>
          <a:prstGeom prst="wedgeRoundRectCallout">
            <a:avLst>
              <a:gd name="adj1" fmla="val 46021"/>
              <a:gd name="adj2" fmla="val 2062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368089" y="3140968"/>
            <a:ext cx="1357948" cy="540000"/>
          </a:xfrm>
          <a:prstGeom prst="wedgeRoundRectCallout">
            <a:avLst>
              <a:gd name="adj1" fmla="val -137083"/>
              <a:gd name="adj2" fmla="val 456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파일 저장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JPEG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압축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옵선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1118" y="3095298"/>
            <a:ext cx="1234498" cy="405710"/>
          </a:xfrm>
          <a:prstGeom prst="wedgeRoundRectCallout">
            <a:avLst>
              <a:gd name="adj1" fmla="val 94784"/>
              <a:gd name="adj2" fmla="val 1611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 최고화질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21118" y="4463450"/>
            <a:ext cx="1234498" cy="405710"/>
          </a:xfrm>
          <a:prstGeom prst="wedgeRoundRectCallout">
            <a:avLst>
              <a:gd name="adj1" fmla="val 89229"/>
              <a:gd name="adj2" fmla="val -604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최고화질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140835" y="4365104"/>
            <a:ext cx="1807429" cy="490909"/>
          </a:xfrm>
          <a:prstGeom prst="wedgeRoundRectCallout">
            <a:avLst>
              <a:gd name="adj1" fmla="val -100369"/>
              <a:gd name="adj2" fmla="val 625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 파일명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확장자에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따라 해당 형식으로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 결과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영상 파일로 저장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726282"/>
            <a:ext cx="78200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0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47428"/>
            <a:ext cx="7092000" cy="681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영상 파일로 저장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23528" y="2735258"/>
            <a:ext cx="1122271" cy="405710"/>
          </a:xfrm>
          <a:prstGeom prst="wedgeRoundRectCallout">
            <a:avLst>
              <a:gd name="adj1" fmla="val 104379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69660" y="2613831"/>
            <a:ext cx="1988172" cy="368827"/>
          </a:xfrm>
          <a:prstGeom prst="wedgeRoundRectCallout">
            <a:avLst>
              <a:gd name="adj1" fmla="val -62964"/>
              <a:gd name="adj2" fmla="val 1142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변환시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원소 비율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36096" y="548680"/>
            <a:ext cx="1643117" cy="368827"/>
          </a:xfrm>
          <a:prstGeom prst="wedgeRoundRectCallout">
            <a:avLst>
              <a:gd name="adj1" fmla="val 51047"/>
              <a:gd name="adj2" fmla="val 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비트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비트 영상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7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영상 파일로 저장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05064"/>
            <a:ext cx="3024336" cy="2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192688" cy="230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4005065"/>
            <a:ext cx="3024335" cy="245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5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4.5.1 </a:t>
            </a:r>
            <a:r>
              <a:rPr lang="ko-KR" altLang="en-US" smtClean="0"/>
              <a:t>카메라에서 프레임 읽기</a:t>
            </a:r>
            <a:endParaRPr lang="en-US" altLang="ko-KR" smtClean="0"/>
          </a:p>
          <a:p>
            <a:r>
              <a:rPr lang="en-US" altLang="ko-KR" smtClean="0"/>
              <a:t>4.5.2 </a:t>
            </a:r>
            <a:r>
              <a:rPr lang="ko-KR" altLang="en-US" smtClean="0"/>
              <a:t>카메라 속성 설정하기 </a:t>
            </a:r>
            <a:endParaRPr lang="en-US" altLang="ko-KR" smtClean="0"/>
          </a:p>
          <a:p>
            <a:r>
              <a:rPr lang="en-US" altLang="ko-KR" smtClean="0"/>
              <a:t>4.5.3 </a:t>
            </a:r>
            <a:r>
              <a:rPr lang="ko-KR" altLang="en-US" smtClean="0"/>
              <a:t>카메라 프레임 동영상 파일 저장</a:t>
            </a:r>
            <a:endParaRPr lang="en-US" altLang="ko-KR" smtClean="0"/>
          </a:p>
          <a:p>
            <a:r>
              <a:rPr lang="en-US" altLang="ko-KR" smtClean="0"/>
              <a:t>4.5.4 </a:t>
            </a:r>
            <a:r>
              <a:rPr lang="ko-KR" altLang="en-US" smtClean="0"/>
              <a:t>비디오 파일 읽기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4.5 </a:t>
            </a:r>
            <a:r>
              <a:rPr lang="ko-KR" altLang="en-US" smtClean="0"/>
              <a:t>비디오 처리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924944"/>
            <a:ext cx="2979574" cy="2078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비디오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비디오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본질적으로 대용량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압축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압축 </a:t>
            </a:r>
            <a:r>
              <a:rPr lang="ko-KR" altLang="en-US" dirty="0" err="1" smtClean="0"/>
              <a:t>코덱</a:t>
            </a:r>
            <a:r>
              <a:rPr lang="en-US" altLang="ko-KR" dirty="0" smtClean="0"/>
              <a:t>(code + decode : </a:t>
            </a:r>
            <a:r>
              <a:rPr lang="en-US" altLang="ko-KR" dirty="0" err="1" smtClean="0"/>
              <a:t>codedc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의해 압축 저장됨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HIGHGUI </a:t>
            </a:r>
            <a:r>
              <a:rPr lang="ko-KR" altLang="en-US" dirty="0" smtClean="0"/>
              <a:t>라이브러리에서</a:t>
            </a:r>
            <a:endParaRPr lang="en-US" altLang="ko-KR" dirty="0"/>
          </a:p>
          <a:p>
            <a:pPr lvl="1"/>
            <a:r>
              <a:rPr lang="en-US" altLang="ko-KR" dirty="0" err="1" smtClean="0"/>
              <a:t>VideoCapture</a:t>
            </a:r>
            <a:r>
              <a:rPr lang="en-US" altLang="ko-KR" dirty="0" smtClean="0"/>
              <a:t> / </a:t>
            </a:r>
            <a:r>
              <a:rPr lang="en-US" altLang="ko-KR" dirty="0" err="1"/>
              <a:t>VideoWriter</a:t>
            </a:r>
            <a:r>
              <a:rPr lang="en-US" altLang="ko-KR" dirty="0"/>
              <a:t>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 및 동영상 파일 처리 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1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5"/>
          <a:stretch/>
        </p:blipFill>
        <p:spPr bwMode="auto">
          <a:xfrm>
            <a:off x="0" y="620688"/>
            <a:ext cx="670528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059833" y="1268760"/>
            <a:ext cx="6120680" cy="5472608"/>
            <a:chOff x="3491880" y="1124744"/>
            <a:chExt cx="5993875" cy="5410132"/>
          </a:xfrm>
        </p:grpSpPr>
        <p:pic>
          <p:nvPicPr>
            <p:cNvPr id="471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879" y="3110488"/>
              <a:ext cx="5951255" cy="342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72"/>
            <a:stretch/>
          </p:blipFill>
          <p:spPr bwMode="auto">
            <a:xfrm>
              <a:off x="3491880" y="1124744"/>
              <a:ext cx="5993875" cy="208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128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15" y="980728"/>
            <a:ext cx="6610947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4.1 </a:t>
            </a:r>
            <a:r>
              <a:rPr lang="ko-KR" altLang="en-US" smtClean="0"/>
              <a:t>윈도우 창 제어</a:t>
            </a:r>
            <a:endParaRPr lang="ko-KR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-10215" r="-28" b="10215"/>
          <a:stretch/>
        </p:blipFill>
        <p:spPr bwMode="auto">
          <a:xfrm>
            <a:off x="1612242" y="1543622"/>
            <a:ext cx="728023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32818" y="2098324"/>
            <a:ext cx="432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48682" y="2109100"/>
            <a:ext cx="24" cy="1800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856754" y="3778007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4" y="3778007"/>
                <a:ext cx="328359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/>
          <p:cNvCxnSpPr/>
          <p:nvPr/>
        </p:nvCxnSpPr>
        <p:spPr>
          <a:xfrm>
            <a:off x="1132818" y="3922023"/>
            <a:ext cx="1440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09613" y="2841903"/>
            <a:ext cx="494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200 </a:t>
            </a:r>
            <a:endParaRPr lang="ko-KR" altLang="en-US" sz="12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05600" y="1568868"/>
            <a:ext cx="0" cy="50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12242" y="1689775"/>
            <a:ext cx="100173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482198" y="1618023"/>
            <a:ext cx="0" cy="230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01281" y="1618023"/>
            <a:ext cx="0" cy="2304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12242" y="1905799"/>
            <a:ext cx="284548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52738" y="1412776"/>
            <a:ext cx="494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100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004866" y="1628800"/>
            <a:ext cx="494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300 </a:t>
            </a:r>
            <a:endParaRPr lang="ko-KR" altLang="en-US" sz="1200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442635" y="2000916"/>
            <a:ext cx="766525" cy="404694"/>
          </a:xfrm>
          <a:prstGeom prst="wedgeRoundRectCallout">
            <a:avLst>
              <a:gd name="adj1" fmla="val -240267"/>
              <a:gd name="adj2" fmla="val 2304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067117" y="5385292"/>
            <a:ext cx="927495" cy="404694"/>
          </a:xfrm>
          <a:prstGeom prst="wedgeRoundRectCallout">
            <a:avLst>
              <a:gd name="adj1" fmla="val -157950"/>
              <a:gd name="adj2" fmla="val -3135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067117" y="5385292"/>
            <a:ext cx="927495" cy="404694"/>
          </a:xfrm>
          <a:prstGeom prst="wedgeRoundRectCallout">
            <a:avLst>
              <a:gd name="adj1" fmla="val 74640"/>
              <a:gd name="adj2" fmla="val -2762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 창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6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6300192" cy="501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728100" y="3289310"/>
            <a:ext cx="5415900" cy="3524066"/>
            <a:chOff x="611560" y="1772816"/>
            <a:chExt cx="5415900" cy="3524066"/>
          </a:xfrm>
        </p:grpSpPr>
        <p:pic>
          <p:nvPicPr>
            <p:cNvPr id="491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4"/>
            <a:stretch/>
          </p:blipFill>
          <p:spPr bwMode="auto">
            <a:xfrm>
              <a:off x="611560" y="1772816"/>
              <a:ext cx="5415900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74"/>
            <a:stretch/>
          </p:blipFill>
          <p:spPr bwMode="auto">
            <a:xfrm>
              <a:off x="611560" y="3808378"/>
              <a:ext cx="5415900" cy="148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5087" y="1042446"/>
            <a:ext cx="7213257" cy="4186754"/>
            <a:chOff x="35496" y="744889"/>
            <a:chExt cx="7213257" cy="4186754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3" y="744889"/>
              <a:ext cx="7200000" cy="3180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84"/>
            <a:stretch/>
          </p:blipFill>
          <p:spPr bwMode="auto">
            <a:xfrm>
              <a:off x="35496" y="3564234"/>
              <a:ext cx="7200000" cy="1367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4019723" y="3573016"/>
            <a:ext cx="927496" cy="335297"/>
          </a:xfrm>
          <a:prstGeom prst="wedgeRoundRectCallout">
            <a:avLst>
              <a:gd name="adj1" fmla="val -76813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산세리프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폰트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178597" y="5229200"/>
            <a:ext cx="927496" cy="335297"/>
          </a:xfrm>
          <a:prstGeom prst="wedgeRoundRectCallout">
            <a:avLst>
              <a:gd name="adj1" fmla="val -58328"/>
              <a:gd name="adj2" fmla="val -2585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확대 비율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652120" y="3573016"/>
            <a:ext cx="1643117" cy="304815"/>
          </a:xfrm>
          <a:prstGeom prst="wedgeRoundRectCallout">
            <a:avLst>
              <a:gd name="adj1" fmla="val -86805"/>
              <a:gd name="adj2" fmla="val 1595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검은색 글자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그림자 효과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84168" y="5229200"/>
            <a:ext cx="766525" cy="277105"/>
          </a:xfrm>
          <a:prstGeom prst="wedgeRoundRectCallout">
            <a:avLst>
              <a:gd name="adj1" fmla="val -58328"/>
              <a:gd name="adj2" fmla="val -2585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글자 두께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8"/>
          <a:stretch/>
        </p:blipFill>
        <p:spPr bwMode="auto">
          <a:xfrm>
            <a:off x="611560" y="628786"/>
            <a:ext cx="7092000" cy="647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861455"/>
            <a:ext cx="1122271" cy="335297"/>
          </a:xfrm>
          <a:prstGeom prst="wedgeRoundRectCallout">
            <a:avLst>
              <a:gd name="adj1" fmla="val -76813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카메라 연결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022473" y="2445631"/>
            <a:ext cx="1493743" cy="335297"/>
          </a:xfrm>
          <a:prstGeom prst="wedgeRoundRectCallout">
            <a:avLst>
              <a:gd name="adj1" fmla="val -80208"/>
              <a:gd name="adj2" fmla="val 1368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 정보 얻기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501918" y="4509120"/>
            <a:ext cx="1357948" cy="335297"/>
          </a:xfrm>
          <a:prstGeom prst="wedgeRoundRectCallout">
            <a:avLst>
              <a:gd name="adj1" fmla="val -76813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 프레임 받기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308304" y="4570815"/>
            <a:ext cx="1357948" cy="335297"/>
          </a:xfrm>
          <a:prstGeom prst="wedgeRoundRectCallout">
            <a:avLst>
              <a:gd name="adj1" fmla="val -74709"/>
              <a:gd name="adj2" fmla="val 1959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 노출 속성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689267" y="6190047"/>
            <a:ext cx="2186989" cy="335297"/>
          </a:xfrm>
          <a:prstGeom prst="wedgeRoundRectCallout">
            <a:avLst>
              <a:gd name="adj1" fmla="val -85482"/>
              <a:gd name="adj2" fmla="val -597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30ms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esc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키입력시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종료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7431" y="1124744"/>
            <a:ext cx="8569306" cy="525658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6" y="1847850"/>
            <a:ext cx="428426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2" y="1844824"/>
            <a:ext cx="244390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968252" y="1052736"/>
            <a:ext cx="1357948" cy="335297"/>
          </a:xfrm>
          <a:prstGeom prst="wedgeRoundRectCallout">
            <a:avLst>
              <a:gd name="adj1" fmla="val -130823"/>
              <a:gd name="adj2" fmla="val 289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 노출 속성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98"/>
          <a:stretch/>
        </p:blipFill>
        <p:spPr bwMode="auto">
          <a:xfrm>
            <a:off x="0" y="692697"/>
            <a:ext cx="7164288" cy="585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3995936" y="3813783"/>
            <a:ext cx="1122271" cy="335297"/>
          </a:xfrm>
          <a:prstGeom prst="wedgeRoundRectCallout">
            <a:avLst>
              <a:gd name="adj1" fmla="val -115006"/>
              <a:gd name="adj2" fmla="val -682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속성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95936" y="4677879"/>
            <a:ext cx="1122271" cy="335297"/>
          </a:xfrm>
          <a:prstGeom prst="wedgeRoundRectCallout">
            <a:avLst>
              <a:gd name="adj1" fmla="val -115006"/>
              <a:gd name="adj2" fmla="val -682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속성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44" y="5589240"/>
            <a:ext cx="528058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836712"/>
            <a:ext cx="6274221" cy="6291387"/>
            <a:chOff x="-1774229" y="-187543"/>
            <a:chExt cx="8134349" cy="786012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71"/>
            <a:stretch/>
          </p:blipFill>
          <p:spPr bwMode="auto">
            <a:xfrm>
              <a:off x="-1764704" y="-187543"/>
              <a:ext cx="8096250" cy="376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4"/>
            <a:stretch/>
          </p:blipFill>
          <p:spPr bwMode="auto">
            <a:xfrm>
              <a:off x="-1774229" y="3179068"/>
              <a:ext cx="8134349" cy="449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148064" y="494916"/>
            <a:ext cx="1122271" cy="335297"/>
          </a:xfrm>
          <a:prstGeom prst="wedgeRoundRectCallout">
            <a:avLst>
              <a:gd name="adj1" fmla="val -106519"/>
              <a:gd name="adj2" fmla="val 1363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속성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3861048"/>
            <a:ext cx="1122271" cy="304815"/>
          </a:xfrm>
          <a:prstGeom prst="wedgeRoundRectCallout">
            <a:avLst>
              <a:gd name="adj1" fmla="val -80071"/>
              <a:gd name="adj2" fmla="val -1011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77299" y="5589240"/>
            <a:ext cx="2186989" cy="335297"/>
          </a:xfrm>
          <a:prstGeom prst="wedgeRoundRectCallout">
            <a:avLst>
              <a:gd name="adj1" fmla="val -96074"/>
              <a:gd name="adj2" fmla="val 794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30ms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아무키나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종료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 동영상 파일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6" y="2187056"/>
            <a:ext cx="2858176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4" y="2187056"/>
            <a:ext cx="2858176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12" y="2187056"/>
            <a:ext cx="2858176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932040" y="1556792"/>
            <a:ext cx="843178" cy="304815"/>
          </a:xfrm>
          <a:prstGeom prst="wedgeRoundRectCallout">
            <a:avLst>
              <a:gd name="adj1" fmla="val -35226"/>
              <a:gd name="adj2" fmla="val 3521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포커스 조정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185206" y="1340768"/>
            <a:ext cx="843178" cy="304815"/>
          </a:xfrm>
          <a:prstGeom prst="wedgeRoundRectCallout">
            <a:avLst>
              <a:gd name="adj1" fmla="val 63054"/>
              <a:gd name="adj2" fmla="val 3272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줌 조정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6" y="657452"/>
            <a:ext cx="7200000" cy="608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 동영상 파일 저장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93745" y="1988840"/>
            <a:ext cx="1122271" cy="335297"/>
          </a:xfrm>
          <a:prstGeom prst="wedgeRoundRectCallout">
            <a:avLst>
              <a:gd name="adj1" fmla="val -76813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카메라 연결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42553" y="4941168"/>
            <a:ext cx="1493743" cy="335297"/>
          </a:xfrm>
          <a:prstGeom prst="wedgeRoundRectCallout">
            <a:avLst>
              <a:gd name="adj1" fmla="val -88812"/>
              <a:gd name="adj2" fmla="val -824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 해상도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102593" y="5661248"/>
            <a:ext cx="1493743" cy="335297"/>
          </a:xfrm>
          <a:prstGeom prst="wedgeRoundRectCallout">
            <a:avLst>
              <a:gd name="adj1" fmla="val -83201"/>
              <a:gd name="adj2" fmla="val -119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동영상 정보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5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16" y="1550459"/>
            <a:ext cx="7452000" cy="454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 동영상 파일 저장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95936" y="1196753"/>
            <a:ext cx="1493743" cy="335297"/>
          </a:xfrm>
          <a:prstGeom prst="wedgeRoundRectCallout">
            <a:avLst>
              <a:gd name="adj1" fmla="val -69937"/>
              <a:gd name="adj2" fmla="val 1675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동영상 파일명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940152" y="1196752"/>
            <a:ext cx="766525" cy="335297"/>
          </a:xfrm>
          <a:prstGeom prst="wedgeRoundRectCallout">
            <a:avLst>
              <a:gd name="adj1" fmla="val -207293"/>
              <a:gd name="adj2" fmla="val 1834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압축코덱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02" y="2204865"/>
            <a:ext cx="5245526" cy="76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5496" y="3567688"/>
            <a:ext cx="1988172" cy="653400"/>
          </a:xfrm>
          <a:prstGeom prst="wedgeRoundRectCallout">
            <a:avLst>
              <a:gd name="adj1" fmla="val 61698"/>
              <a:gd name="adj2" fmla="val -1216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카메라 프레임을 연속적으로 받기에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내에서 선언하기 초기화시킴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60032" y="3924269"/>
            <a:ext cx="2186989" cy="368827"/>
          </a:xfrm>
          <a:prstGeom prst="wedgeRoundRectCallout">
            <a:avLst>
              <a:gd name="adj1" fmla="val -113664"/>
              <a:gd name="adj2" fmla="val -1044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스트림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(&lt;&lt;)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연산자로 파일 저장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 동영상 파일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47880"/>
            <a:ext cx="4608512" cy="107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22" y="1647881"/>
            <a:ext cx="4711366" cy="286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80" y="3078501"/>
            <a:ext cx="5087421" cy="354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117708" y="4365104"/>
            <a:ext cx="1357948" cy="335297"/>
          </a:xfrm>
          <a:prstGeom prst="wedgeRoundRectCallout">
            <a:avLst>
              <a:gd name="adj1" fmla="val 26858"/>
              <a:gd name="adj2" fmla="val -3852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팟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플레이어 실행화면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27984" y="3942915"/>
            <a:ext cx="1802439" cy="350181"/>
          </a:xfrm>
          <a:prstGeom prst="wedgeRoundRectCallout">
            <a:avLst>
              <a:gd name="adj1" fmla="val -90982"/>
              <a:gd name="adj2" fmla="val -2443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오른쪽 마우스버튼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]-[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재생정보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]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4.1 </a:t>
            </a:r>
            <a:r>
              <a:rPr lang="ko-KR" altLang="en-US" smtClean="0"/>
              <a:t>윈도우 창 제어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7416824" cy="591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353946" y="1707927"/>
            <a:ext cx="2405688" cy="404694"/>
          </a:xfrm>
          <a:prstGeom prst="wedgeRoundRectCallout">
            <a:avLst>
              <a:gd name="adj1" fmla="val -82802"/>
              <a:gd name="adj2" fmla="val 1746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채널 </a:t>
            </a:r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행렬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, 255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로 초기화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16112" y="3249314"/>
            <a:ext cx="927496" cy="404694"/>
          </a:xfrm>
          <a:prstGeom prst="wedgeRoundRectCallout">
            <a:avLst>
              <a:gd name="adj1" fmla="val 139120"/>
              <a:gd name="adj2" fmla="val 9698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창이름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지정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478680" y="4618545"/>
            <a:ext cx="2405688" cy="538647"/>
          </a:xfrm>
          <a:prstGeom prst="wedgeRoundRectCallout">
            <a:avLst>
              <a:gd name="adj1" fmla="val -109369"/>
              <a:gd name="adj2" fmla="val -923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WINDOW_AUTOSIZE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 크기 변경 불가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368095" y="5351315"/>
            <a:ext cx="1493743" cy="592512"/>
          </a:xfrm>
          <a:prstGeom prst="wedgeRoundRectCallout">
            <a:avLst>
              <a:gd name="adj1" fmla="val -119504"/>
              <a:gd name="adj2" fmla="val -647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title1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창에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행렬을 영상으로 표시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86" b="59865"/>
          <a:stretch/>
        </p:blipFill>
        <p:spPr bwMode="auto">
          <a:xfrm>
            <a:off x="14124" y="684312"/>
            <a:ext cx="6684916" cy="342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843808" y="2877679"/>
            <a:ext cx="1122271" cy="335297"/>
          </a:xfrm>
          <a:prstGeom prst="wedgeRoundRectCallout">
            <a:avLst>
              <a:gd name="adj1" fmla="val -76813"/>
              <a:gd name="adj2" fmla="val 766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동영상 파일 연결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/>
              <a:t>비디오 파일 읽기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6"/>
          <a:stretch/>
        </p:blipFill>
        <p:spPr bwMode="auto">
          <a:xfrm>
            <a:off x="2411760" y="3789040"/>
            <a:ext cx="6684916" cy="51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118640" y="2204864"/>
            <a:ext cx="2405688" cy="490909"/>
          </a:xfrm>
          <a:prstGeom prst="wedgeRoundRectCallout">
            <a:avLst>
              <a:gd name="adj1" fmla="val -73328"/>
              <a:gd name="adj2" fmla="val 1123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동영상 파일 프레임 받기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마지막 프레임이면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종료조건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92979" y="3068960"/>
            <a:ext cx="1020246" cy="335297"/>
          </a:xfrm>
          <a:prstGeom prst="wedgeRoundRectCallout">
            <a:avLst>
              <a:gd name="adj1" fmla="val -107864"/>
              <a:gd name="adj2" fmla="val 840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종료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00691" y="4383371"/>
            <a:ext cx="1643117" cy="277105"/>
          </a:xfrm>
          <a:prstGeom prst="wedgeRoundRectCallout">
            <a:avLst>
              <a:gd name="adj1" fmla="val 104064"/>
              <a:gd name="adj2" fmla="val -1781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프레임까지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변화없음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169243" y="3717032"/>
            <a:ext cx="1931149" cy="277105"/>
          </a:xfrm>
          <a:prstGeom prst="wedgeRoundRectCallout">
            <a:avLst>
              <a:gd name="adj1" fmla="val -89361"/>
              <a:gd name="adj2" fmla="val 1573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프레임까지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빨간색 증가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222596" y="4554719"/>
            <a:ext cx="1755590" cy="277105"/>
          </a:xfrm>
          <a:prstGeom prst="wedgeRoundRectCallout">
            <a:avLst>
              <a:gd name="adj1" fmla="val -83521"/>
              <a:gd name="adj2" fmla="val -461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프레임까지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파란색 증가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236296" y="4869160"/>
            <a:ext cx="1755590" cy="277105"/>
          </a:xfrm>
          <a:prstGeom prst="wedgeRoundRectCallout">
            <a:avLst>
              <a:gd name="adj1" fmla="val -83955"/>
              <a:gd name="adj2" fmla="val -736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프레임까지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대비 증가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236296" y="5168119"/>
            <a:ext cx="1755590" cy="277105"/>
          </a:xfrm>
          <a:prstGeom prst="wedgeRoundRectCallout">
            <a:avLst>
              <a:gd name="adj1" fmla="val -83955"/>
              <a:gd name="adj2" fmla="val -736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499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프레임까지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대비 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5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00313 -0.3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 smtClean="0"/>
              <a:t>4.5.4 </a:t>
            </a:r>
            <a:r>
              <a:rPr lang="ko-KR" altLang="en-US" dirty="0" smtClean="0"/>
              <a:t>비디오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2" y="1648686"/>
            <a:ext cx="3600000" cy="21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68" y="1648686"/>
            <a:ext cx="3600000" cy="21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2" y="3906995"/>
            <a:ext cx="3600000" cy="21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68" y="3903175"/>
            <a:ext cx="3600000" cy="21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9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4.6.1 </a:t>
            </a:r>
            <a:r>
              <a:rPr lang="en-US" altLang="ko-KR" dirty="0" err="1"/>
              <a:t>FileStorage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r>
              <a:rPr lang="en-US" altLang="ko-KR" dirty="0"/>
              <a:t>4.6.2 </a:t>
            </a:r>
            <a:r>
              <a:rPr lang="en-US" altLang="ko-KR" dirty="0" err="1"/>
              <a:t>FileNode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r>
              <a:rPr lang="en-US" altLang="ko-KR" dirty="0"/>
              <a:t>4.6.3 XML/YAML </a:t>
            </a:r>
            <a:r>
              <a:rPr lang="ko-KR" altLang="en-US" dirty="0"/>
              <a:t>파일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r>
              <a:rPr lang="en-US" altLang="ko-KR" dirty="0"/>
              <a:t>4.6.4 XML/YAML </a:t>
            </a:r>
            <a:r>
              <a:rPr lang="ko-KR" altLang="en-US" dirty="0"/>
              <a:t>파일 읽기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데이터의 파일 저장 및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pic>
        <p:nvPicPr>
          <p:cNvPr id="4" name="_x215865808" descr="EMB00003fa827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18" y="3031604"/>
            <a:ext cx="2951497" cy="2197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1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496" y="836712"/>
            <a:ext cx="6048237" cy="5373540"/>
            <a:chOff x="107504" y="990694"/>
            <a:chExt cx="6048237" cy="5373540"/>
          </a:xfrm>
        </p:grpSpPr>
        <p:grpSp>
          <p:nvGrpSpPr>
            <p:cNvPr id="2" name="그룹 1"/>
            <p:cNvGrpSpPr/>
            <p:nvPr/>
          </p:nvGrpSpPr>
          <p:grpSpPr>
            <a:xfrm>
              <a:off x="120289" y="990694"/>
              <a:ext cx="6035452" cy="3479090"/>
              <a:chOff x="321890" y="-387424"/>
              <a:chExt cx="8269338" cy="4493825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18"/>
              <a:stretch/>
            </p:blipFill>
            <p:spPr bwMode="auto">
              <a:xfrm>
                <a:off x="321890" y="3172866"/>
                <a:ext cx="8210550" cy="933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-387424"/>
                <a:ext cx="8267700" cy="3686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46" b="41645"/>
            <a:stretch/>
          </p:blipFill>
          <p:spPr bwMode="auto">
            <a:xfrm>
              <a:off x="107504" y="4469785"/>
              <a:ext cx="5992545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25"/>
            <a:stretch/>
          </p:blipFill>
          <p:spPr bwMode="auto">
            <a:xfrm>
              <a:off x="107504" y="5877272"/>
              <a:ext cx="5992545" cy="48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4.6.1 </a:t>
            </a:r>
            <a:r>
              <a:rPr lang="en-US" altLang="ko-KR" dirty="0" err="1"/>
              <a:t>FileStorage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48972" y="2972688"/>
            <a:ext cx="8815516" cy="1305168"/>
            <a:chOff x="107504" y="2972688"/>
            <a:chExt cx="8815516" cy="130516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5" t="12412" r="5412" b="65834"/>
            <a:stretch/>
          </p:blipFill>
          <p:spPr bwMode="auto">
            <a:xfrm>
              <a:off x="4860032" y="2972688"/>
              <a:ext cx="4062988" cy="1240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그룹 11"/>
            <p:cNvGrpSpPr/>
            <p:nvPr/>
          </p:nvGrpSpPr>
          <p:grpSpPr>
            <a:xfrm>
              <a:off x="107504" y="3593065"/>
              <a:ext cx="4752528" cy="684791"/>
              <a:chOff x="107504" y="2368929"/>
              <a:chExt cx="4752528" cy="684791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07504" y="2837696"/>
                <a:ext cx="3384376" cy="2160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꺾인 연결선 14"/>
              <p:cNvCxnSpPr>
                <a:stCxn id="14" idx="3"/>
                <a:endCxn id="7" idx="1"/>
              </p:cNvCxnSpPr>
              <p:nvPr/>
            </p:nvCxnSpPr>
            <p:spPr>
              <a:xfrm flipV="1">
                <a:off x="3491880" y="2368929"/>
                <a:ext cx="1368152" cy="576779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/>
          <p:cNvGrpSpPr/>
          <p:nvPr/>
        </p:nvGrpSpPr>
        <p:grpSpPr>
          <a:xfrm>
            <a:off x="115124" y="4940012"/>
            <a:ext cx="8617396" cy="1874520"/>
            <a:chOff x="115124" y="4940012"/>
            <a:chExt cx="8617396" cy="187452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8" t="58802" r="10603" b="9344"/>
            <a:stretch/>
          </p:blipFill>
          <p:spPr bwMode="auto">
            <a:xfrm>
              <a:off x="5004048" y="4940012"/>
              <a:ext cx="3728472" cy="1874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그룹 16"/>
            <p:cNvGrpSpPr/>
            <p:nvPr/>
          </p:nvGrpSpPr>
          <p:grpSpPr>
            <a:xfrm>
              <a:off x="115124" y="5481943"/>
              <a:ext cx="4888925" cy="395328"/>
              <a:chOff x="43116" y="2837696"/>
              <a:chExt cx="4888925" cy="39532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3116" y="2837696"/>
                <a:ext cx="3265983" cy="2160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꺾인 연결선 18"/>
              <p:cNvCxnSpPr>
                <a:stCxn id="18" idx="2"/>
                <a:endCxn id="8" idx="1"/>
              </p:cNvCxnSpPr>
              <p:nvPr/>
            </p:nvCxnSpPr>
            <p:spPr>
              <a:xfrm rot="16200000" flipH="1">
                <a:off x="3214422" y="1515406"/>
                <a:ext cx="179305" cy="3255932"/>
              </a:xfrm>
              <a:prstGeom prst="bentConnector2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058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>
            <a:normAutofit/>
          </a:bodyPr>
          <a:lstStyle/>
          <a:p>
            <a:r>
              <a:rPr lang="en-US" altLang="ko-KR" dirty="0"/>
              <a:t>4.6.2 </a:t>
            </a:r>
            <a:r>
              <a:rPr lang="en-US" altLang="ko-KR" dirty="0" err="1"/>
              <a:t>FileNode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3"/>
          <a:stretch/>
        </p:blipFill>
        <p:spPr bwMode="auto">
          <a:xfrm>
            <a:off x="251518" y="692696"/>
            <a:ext cx="6804000" cy="590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0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4.6.2 </a:t>
            </a:r>
            <a:r>
              <a:rPr lang="en-US" altLang="ko-KR" dirty="0" err="1"/>
              <a:t>FileNode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0892" y="1124744"/>
            <a:ext cx="7128000" cy="5184000"/>
            <a:chOff x="320892" y="1124744"/>
            <a:chExt cx="6783282" cy="5018924"/>
          </a:xfrm>
        </p:grpSpPr>
        <p:grpSp>
          <p:nvGrpSpPr>
            <p:cNvPr id="12" name="그룹 11"/>
            <p:cNvGrpSpPr/>
            <p:nvPr/>
          </p:nvGrpSpPr>
          <p:grpSpPr>
            <a:xfrm>
              <a:off x="387875" y="1484784"/>
              <a:ext cx="6716299" cy="4658884"/>
              <a:chOff x="31264" y="1412776"/>
              <a:chExt cx="7277040" cy="5112568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4" y="5373216"/>
                <a:ext cx="7277040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290" b="1"/>
              <a:stretch/>
            </p:blipFill>
            <p:spPr bwMode="auto">
              <a:xfrm>
                <a:off x="65891" y="1412776"/>
                <a:ext cx="7203639" cy="4134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86" b="54616"/>
            <a:stretch/>
          </p:blipFill>
          <p:spPr bwMode="auto">
            <a:xfrm>
              <a:off x="320892" y="1124744"/>
              <a:ext cx="6573797" cy="32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84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4.6.2 </a:t>
            </a:r>
            <a:r>
              <a:rPr lang="en-US" altLang="ko-KR" dirty="0" err="1"/>
              <a:t>FileNode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6912768" cy="391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0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4.6.3 XML/YAML </a:t>
            </a:r>
            <a:r>
              <a:rPr lang="ko-KR" altLang="en-US" smtClean="0"/>
              <a:t>파일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FileStorage </a:t>
            </a:r>
            <a:r>
              <a:rPr lang="ko-KR" altLang="en-US" smtClean="0"/>
              <a:t>클래스에서 템플릿 형태로 연산자 메서드 제공</a:t>
            </a:r>
            <a:endParaRPr lang="en-US" altLang="ko-KR" smtClean="0"/>
          </a:p>
          <a:p>
            <a:pPr lvl="1"/>
            <a:r>
              <a:rPr lang="ko-KR" altLang="en-US" smtClean="0"/>
              <a:t>스트림 연산자 이용</a:t>
            </a:r>
            <a:r>
              <a:rPr lang="en-US" altLang="ko-KR" smtClean="0"/>
              <a:t>( &lt;&lt;)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88" y="1988840"/>
            <a:ext cx="70675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3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6512" y="585216"/>
            <a:ext cx="6696000" cy="4788000"/>
            <a:chOff x="-7675" y="692696"/>
            <a:chExt cx="6435558" cy="450869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75" y="692696"/>
              <a:ext cx="6435558" cy="432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6" b="85165"/>
            <a:stretch/>
          </p:blipFill>
          <p:spPr bwMode="auto">
            <a:xfrm>
              <a:off x="11113" y="4753719"/>
              <a:ext cx="6192688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4.6.3 XML/YAML </a:t>
            </a:r>
            <a:r>
              <a:rPr lang="ko-KR" altLang="en-US" dirty="0"/>
              <a:t>파일 저장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430185" y="1581535"/>
            <a:ext cx="1493743" cy="335297"/>
          </a:xfrm>
          <a:prstGeom prst="wedgeRoundRectCallout">
            <a:avLst>
              <a:gd name="adj1" fmla="val -60372"/>
              <a:gd name="adj2" fmla="val 1760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 파일명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xml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160870" y="1916832"/>
            <a:ext cx="843178" cy="335297"/>
          </a:xfrm>
          <a:prstGeom prst="wedgeRoundRectCallout">
            <a:avLst>
              <a:gd name="adj1" fmla="val -94404"/>
              <a:gd name="adj2" fmla="val 8800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저장 모드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081011" y="2541272"/>
            <a:ext cx="1643117" cy="304815"/>
          </a:xfrm>
          <a:prstGeom prst="wedgeRoundRectCallout">
            <a:avLst>
              <a:gd name="adj1" fmla="val -140348"/>
              <a:gd name="adj2" fmla="val 442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문자열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숫자 등 저장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99826" y="3070071"/>
            <a:ext cx="1020246" cy="335297"/>
          </a:xfrm>
          <a:prstGeom prst="wedgeRoundRectCallout">
            <a:avLst>
              <a:gd name="adj1" fmla="val -235751"/>
              <a:gd name="adj2" fmla="val 965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시퀀스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43608" y="5589240"/>
            <a:ext cx="1020246" cy="335297"/>
          </a:xfrm>
          <a:prstGeom prst="wedgeRoundRectCallout">
            <a:avLst>
              <a:gd name="adj1" fmla="val 70470"/>
              <a:gd name="adj2" fmla="val -2045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매핑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5"/>
          <a:stretch/>
        </p:blipFill>
        <p:spPr bwMode="auto">
          <a:xfrm>
            <a:off x="2843808" y="4498214"/>
            <a:ext cx="6408712" cy="353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6300192" y="4005064"/>
            <a:ext cx="2186989" cy="540000"/>
          </a:xfrm>
          <a:prstGeom prst="wedgeRoundRectCallout">
            <a:avLst>
              <a:gd name="adj1" fmla="val -118872"/>
              <a:gd name="adj2" fmla="val -572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행렬 원소와 함께 행렬의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정보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행과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열의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수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자료형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도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724128" y="5757999"/>
            <a:ext cx="1234498" cy="335297"/>
          </a:xfrm>
          <a:prstGeom prst="wedgeRoundRectCallout">
            <a:avLst>
              <a:gd name="adj1" fmla="val -161989"/>
              <a:gd name="adj2" fmla="val -1136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스토리지 객체 해제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9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4.72222E-6 -0.2416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4.6.3 XML/YAML </a:t>
            </a:r>
            <a:r>
              <a:rPr lang="ko-KR" altLang="en-US" dirty="0"/>
              <a:t>파일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실행 결과</a:t>
            </a:r>
          </a:p>
          <a:p>
            <a:endParaRPr lang="ko-KR" altLang="en-US" dirty="0"/>
          </a:p>
        </p:txBody>
      </p:sp>
      <p:pic>
        <p:nvPicPr>
          <p:cNvPr id="4" name="_x348504648" descr="EMB00003fa827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8"/>
            <a:ext cx="5184576" cy="55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65914" y="2271074"/>
            <a:ext cx="1493743" cy="490909"/>
          </a:xfrm>
          <a:prstGeom prst="wedgeRoundRectCallout">
            <a:avLst>
              <a:gd name="adj1" fmla="val 78409"/>
              <a:gd name="adj2" fmla="val -2029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test.xml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메모장에서 실행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창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8" y="2144241"/>
            <a:ext cx="39719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909296" y="2470373"/>
            <a:ext cx="432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92119" y="2468585"/>
            <a:ext cx="24" cy="2772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31226" y="3716086"/>
            <a:ext cx="494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300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341296" y="1712249"/>
            <a:ext cx="0" cy="756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77720" y="1928217"/>
            <a:ext cx="378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925472" y="1630233"/>
            <a:ext cx="494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400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5157720" y="1712249"/>
            <a:ext cx="0" cy="756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8831" y="5278685"/>
            <a:ext cx="432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311266" y="2564904"/>
            <a:ext cx="5581214" cy="2708523"/>
            <a:chOff x="3167250" y="2360265"/>
            <a:chExt cx="5581214" cy="2708523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250" y="2792313"/>
              <a:ext cx="4924425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직선 연결선 13"/>
            <p:cNvCxnSpPr/>
            <p:nvPr/>
          </p:nvCxnSpPr>
          <p:spPr>
            <a:xfrm>
              <a:off x="3242739" y="2385131"/>
              <a:ext cx="0" cy="72000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287643" y="2622897"/>
              <a:ext cx="471600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5398620" y="2360265"/>
              <a:ext cx="4940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/>
                <a:t>500 </a:t>
              </a:r>
              <a:endParaRPr lang="ko-KR" altLang="en-US" sz="12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007967" y="2372431"/>
              <a:ext cx="0" cy="72000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028432" y="3082133"/>
              <a:ext cx="4320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254418" y="3080345"/>
              <a:ext cx="24" cy="19080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254418" y="3955474"/>
              <a:ext cx="4940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/>
                <a:t>200 </a:t>
              </a:r>
              <a:endParaRPr lang="ko-KR" altLang="en-US" sz="1200" dirty="0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7995267" y="4990653"/>
              <a:ext cx="432000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사각형 설명선 22"/>
          <p:cNvSpPr/>
          <p:nvPr/>
        </p:nvSpPr>
        <p:spPr>
          <a:xfrm>
            <a:off x="5459074" y="980728"/>
            <a:ext cx="1988172" cy="538647"/>
          </a:xfrm>
          <a:prstGeom prst="wedgeRoundRectCallout">
            <a:avLst>
              <a:gd name="adj1" fmla="val -70171"/>
              <a:gd name="adj2" fmla="val 1852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</a:rPr>
              <a:t>WINDOW_AUTOSIZE 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 크기 변경 불가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6125182" y="5517232"/>
            <a:ext cx="1988172" cy="538647"/>
          </a:xfrm>
          <a:prstGeom prst="wedgeRoundRectCallout">
            <a:avLst>
              <a:gd name="adj1" fmla="val -87897"/>
              <a:gd name="adj2" fmla="val -237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WINDOW_NORMAL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창 크기 변경 가능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1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XML </a:t>
            </a:r>
            <a:r>
              <a:rPr lang="ko-KR" altLang="en-US" smtClean="0"/>
              <a:t>포맷 파일 읽기</a:t>
            </a:r>
            <a:endParaRPr lang="en-US" altLang="ko-KR" smtClean="0"/>
          </a:p>
          <a:p>
            <a:pPr lvl="1"/>
            <a:r>
              <a:rPr lang="en-US" altLang="ko-KR" smtClean="0"/>
              <a:t>FileStorage </a:t>
            </a:r>
            <a:r>
              <a:rPr lang="ko-KR" altLang="en-US" smtClean="0"/>
              <a:t>클래스의 객체 생성 및 </a:t>
            </a:r>
            <a:r>
              <a:rPr lang="en-US" altLang="ko-KR" smtClean="0"/>
              <a:t>FileStorage::READ </a:t>
            </a:r>
          </a:p>
          <a:p>
            <a:pPr lvl="1"/>
            <a:r>
              <a:rPr lang="ko-KR" altLang="en-US" smtClean="0"/>
              <a:t>스트림</a:t>
            </a:r>
            <a:r>
              <a:rPr lang="en-US" altLang="ko-KR" smtClean="0"/>
              <a:t>(&gt;&gt;)</a:t>
            </a:r>
            <a:r>
              <a:rPr lang="ko-KR" altLang="en-US" smtClean="0"/>
              <a:t> 연산자 이용</a:t>
            </a:r>
            <a:endParaRPr lang="ko-KR" altLang="en-US" dirty="0"/>
          </a:p>
        </p:txBody>
      </p:sp>
      <p:pic>
        <p:nvPicPr>
          <p:cNvPr id="7173" name="_x215865648" descr="EMB00003fa827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640911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92000"/>
          </a:xfrm>
        </p:spPr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294967295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1"/>
          <a:stretch/>
        </p:blipFill>
        <p:spPr bwMode="auto">
          <a:xfrm>
            <a:off x="756376" y="907593"/>
            <a:ext cx="7272000" cy="552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419872" y="1916832"/>
            <a:ext cx="1493743" cy="335297"/>
          </a:xfrm>
          <a:prstGeom prst="wedgeRoundRectCallout">
            <a:avLst>
              <a:gd name="adj1" fmla="val -69937"/>
              <a:gd name="adj2" fmla="val 1675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읽기 파일명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xml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88024" y="3501008"/>
            <a:ext cx="2186989" cy="335297"/>
          </a:xfrm>
          <a:prstGeom prst="wedgeRoundRectCallout">
            <a:avLst>
              <a:gd name="adj1" fmla="val -134793"/>
              <a:gd name="adj2" fmla="val 1334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키값과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스트림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(&gt;&gt;)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연산자로 읽어옴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24382" y="1052736"/>
            <a:ext cx="7200000" cy="5112568"/>
            <a:chOff x="-2340768" y="2087214"/>
            <a:chExt cx="5946257" cy="415881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76"/>
            <a:stretch/>
          </p:blipFill>
          <p:spPr bwMode="auto">
            <a:xfrm>
              <a:off x="-2340768" y="2087214"/>
              <a:ext cx="5946257" cy="1053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9" b="53641"/>
            <a:stretch/>
          </p:blipFill>
          <p:spPr bwMode="auto">
            <a:xfrm>
              <a:off x="-2340768" y="3016001"/>
              <a:ext cx="5920410" cy="3230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6402057" y="1373516"/>
            <a:ext cx="1122271" cy="335297"/>
          </a:xfrm>
          <a:prstGeom prst="wedgeRoundRectCallout">
            <a:avLst>
              <a:gd name="adj1" fmla="val -218783"/>
              <a:gd name="adj2" fmla="val -28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노트 타입 검사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67944" y="3140968"/>
            <a:ext cx="1643117" cy="335297"/>
          </a:xfrm>
          <a:prstGeom prst="wedgeRoundRectCallout">
            <a:avLst>
              <a:gd name="adj1" fmla="val -85937"/>
              <a:gd name="adj2" fmla="val 2130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시퀀스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노드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인덱스로 접근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220072" y="4543412"/>
            <a:ext cx="1643117" cy="335297"/>
          </a:xfrm>
          <a:prstGeom prst="wedgeRoundRectCallout">
            <a:avLst>
              <a:gd name="adj1" fmla="val -106806"/>
              <a:gd name="adj2" fmla="val 1959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매핑노드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키값으로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접근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4"/>
          <a:stretch/>
        </p:blipFill>
        <p:spPr bwMode="auto">
          <a:xfrm>
            <a:off x="539552" y="1196752"/>
            <a:ext cx="7200000" cy="459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635896" y="2780928"/>
            <a:ext cx="1264663" cy="393459"/>
          </a:xfrm>
          <a:prstGeom prst="wedgeRoundRectCallout">
            <a:avLst>
              <a:gd name="adj1" fmla="val -130832"/>
              <a:gd name="adj2" fmla="val 528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가져오기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667377" y="1988840"/>
            <a:ext cx="1264663" cy="393459"/>
          </a:xfrm>
          <a:prstGeom prst="wedgeRoundRectCallout">
            <a:avLst>
              <a:gd name="adj1" fmla="val -115769"/>
              <a:gd name="adj2" fmla="val 746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터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가져오기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364088" y="4057433"/>
            <a:ext cx="2036752" cy="523695"/>
          </a:xfrm>
          <a:prstGeom prst="wedgeRoundRectCallout">
            <a:avLst>
              <a:gd name="adj1" fmla="val -121819"/>
              <a:gd name="adj2" fmla="val -870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벡터를 행렬로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형변환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후 전치 수행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행에 출력하기 위해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03848" y="5253943"/>
            <a:ext cx="1643117" cy="335297"/>
          </a:xfrm>
          <a:prstGeom prst="wedgeRoundRectCallout">
            <a:avLst>
              <a:gd name="adj1" fmla="val -108671"/>
              <a:gd name="adj2" fmla="val -9948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스토리지 객체 포인트 해제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3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pic>
        <p:nvPicPr>
          <p:cNvPr id="13313" name="_x215853280" descr="EMB00003fa827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21" y="1628800"/>
            <a:ext cx="564207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43608" y="980728"/>
            <a:ext cx="7200000" cy="536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772005" y="2132856"/>
            <a:ext cx="1493743" cy="335297"/>
          </a:xfrm>
          <a:prstGeom prst="wedgeRoundRectCallout">
            <a:avLst>
              <a:gd name="adj1" fmla="val -69937"/>
              <a:gd name="adj2" fmla="val 1675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읽기 파일명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xml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742553" y="2420888"/>
            <a:ext cx="1493743" cy="335297"/>
          </a:xfrm>
          <a:prstGeom prst="wedgeRoundRectCallout">
            <a:avLst>
              <a:gd name="adj1" fmla="val -87670"/>
              <a:gd name="adj2" fmla="val 965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스토리지 객체 읽기 모드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601291" y="4173823"/>
            <a:ext cx="1643117" cy="335297"/>
          </a:xfrm>
          <a:prstGeom prst="wedgeRoundRectCallout">
            <a:avLst>
              <a:gd name="adj1" fmla="val -48773"/>
              <a:gd name="adj2" fmla="val 1220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파일 정보 대로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64088" y="5301208"/>
            <a:ext cx="927496" cy="335297"/>
          </a:xfrm>
          <a:prstGeom prst="wedgeRoundRectCallout">
            <a:avLst>
              <a:gd name="adj1" fmla="val -213345"/>
              <a:gd name="adj2" fmla="val -597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8"/>
          <a:stretch/>
        </p:blipFill>
        <p:spPr bwMode="auto">
          <a:xfrm>
            <a:off x="828384" y="980728"/>
            <a:ext cx="7200000" cy="54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283968" y="4293096"/>
            <a:ext cx="1357948" cy="335297"/>
          </a:xfrm>
          <a:prstGeom prst="wedgeRoundRectCallout">
            <a:avLst>
              <a:gd name="adj1" fmla="val -106742"/>
              <a:gd name="adj2" fmla="val -852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하나씩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3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mtClean="0"/>
              <a:t>실행결과 </a:t>
            </a:r>
            <a:r>
              <a:rPr lang="en-US" altLang="ko-KR" smtClean="0"/>
              <a:t>-3</a:t>
            </a:r>
            <a:r>
              <a:rPr lang="ko-KR" altLang="en-US" smtClean="0"/>
              <a:t>개의 영상 파일을 읽어와 계산 결과 </a:t>
            </a:r>
            <a:r>
              <a:rPr lang="en-US" altLang="ko-KR" smtClean="0"/>
              <a:t>xml </a:t>
            </a:r>
            <a:r>
              <a:rPr lang="ko-KR" altLang="en-US" smtClean="0"/>
              <a:t>파일</a:t>
            </a:r>
            <a:r>
              <a:rPr lang="en-US" altLang="ko-KR" smtClean="0"/>
              <a:t> </a:t>
            </a:r>
            <a:r>
              <a:rPr lang="ko-KR" altLang="en-US" smtClean="0"/>
              <a:t>저장</a:t>
            </a:r>
            <a:endParaRPr lang="en-US" altLang="ko-KR" smtClean="0"/>
          </a:p>
          <a:p>
            <a:pPr lvl="1"/>
            <a:r>
              <a:rPr lang="ko-KR" altLang="en-US" smtClean="0"/>
              <a:t>영상들의 채널별 화소평균과 표준편차 계산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4.6.4 XML/YAML </a:t>
            </a:r>
            <a:r>
              <a:rPr lang="ko-KR" altLang="en-US" smtClean="0"/>
              <a:t>파일 읽기</a:t>
            </a:r>
            <a:endParaRPr lang="ko-KR" altLang="en-US" dirty="0"/>
          </a:p>
        </p:txBody>
      </p:sp>
      <p:pic>
        <p:nvPicPr>
          <p:cNvPr id="15363" name="_x348228224" descr="EMB00003fa8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2160240" cy="17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_x348228784" descr="EMB00003fa827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2856"/>
            <a:ext cx="2160240" cy="17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348229104" descr="EMB00003fa827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160240" cy="17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_x215865808" descr="EMB00003fa827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4968552" cy="36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273443" y="5229200"/>
            <a:ext cx="2186989" cy="368827"/>
            <a:chOff x="6273443" y="5229200"/>
            <a:chExt cx="2186989" cy="368827"/>
          </a:xfrm>
        </p:grpSpPr>
        <p:sp>
          <p:nvSpPr>
            <p:cNvPr id="15" name="모서리가 둥근 사각형 설명선 14"/>
            <p:cNvSpPr/>
            <p:nvPr/>
          </p:nvSpPr>
          <p:spPr>
            <a:xfrm>
              <a:off x="6273443" y="5229200"/>
              <a:ext cx="2186989" cy="368827"/>
            </a:xfrm>
            <a:prstGeom prst="wedgeRoundRectCallout">
              <a:avLst>
                <a:gd name="adj1" fmla="val -146366"/>
                <a:gd name="adj2" fmla="val 37389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명암도 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채널값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만 저장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273443" y="5229200"/>
              <a:ext cx="2186989" cy="368827"/>
            </a:xfrm>
            <a:prstGeom prst="wedgeRoundRectCallout">
              <a:avLst>
                <a:gd name="adj1" fmla="val -46194"/>
                <a:gd name="adj2" fmla="val -50674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명암도 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채널값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만 저장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267" y="4437112"/>
            <a:ext cx="1807429" cy="405710"/>
            <a:chOff x="32459" y="4683666"/>
            <a:chExt cx="1807429" cy="405710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32459" y="4683666"/>
              <a:ext cx="1807429" cy="405710"/>
            </a:xfrm>
            <a:prstGeom prst="wedgeRoundRectCallout">
              <a:avLst>
                <a:gd name="adj1" fmla="val 64908"/>
                <a:gd name="adj2" fmla="val 9338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컬러 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채널 값 저장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32459" y="4683666"/>
              <a:ext cx="1807429" cy="405710"/>
            </a:xfrm>
            <a:prstGeom prst="wedgeRoundRectCallout">
              <a:avLst>
                <a:gd name="adj1" fmla="val 49626"/>
                <a:gd name="adj2" fmla="val -26816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컬러 영상 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–3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채널 값 저장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8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단원요약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함수는 개발자가 함수를 호출하는 것이 아니라</a:t>
            </a:r>
            <a:r>
              <a:rPr lang="en-US" altLang="ko-KR" dirty="0"/>
              <a:t>, </a:t>
            </a:r>
            <a:r>
              <a:rPr lang="ko-KR" altLang="en-US" dirty="0"/>
              <a:t>어떤 이벤트가 발생하거나 특정 </a:t>
            </a:r>
            <a:r>
              <a:rPr lang="ko-KR" altLang="en-US" dirty="0" smtClean="0"/>
              <a:t>시점에 </a:t>
            </a:r>
            <a:r>
              <a:rPr lang="ko-KR" altLang="en-US" dirty="0"/>
              <a:t>도달했을 때 시스템에서 개발자가 등록한 함수를 호출하는 방식이다</a:t>
            </a:r>
            <a:r>
              <a:rPr lang="en-US" altLang="ko-KR" dirty="0"/>
              <a:t>. </a:t>
            </a:r>
            <a:r>
              <a:rPr lang="en-US" altLang="ko-KR" dirty="0" err="1"/>
              <a:t>OpenCV</a:t>
            </a:r>
            <a:r>
              <a:rPr lang="ko-KR" altLang="en-US" dirty="0" smtClean="0"/>
              <a:t>에서는 </a:t>
            </a:r>
            <a:r>
              <a:rPr lang="en-US" altLang="ko-KR" dirty="0"/>
              <a:t>cv::</a:t>
            </a:r>
            <a:r>
              <a:rPr lang="en-US" altLang="ko-KR" dirty="0" err="1"/>
              <a:t>setMouseCallback</a:t>
            </a:r>
            <a:r>
              <a:rPr lang="en-US" altLang="ko-KR" dirty="0"/>
              <a:t>() </a:t>
            </a:r>
            <a:r>
              <a:rPr lang="ko-KR" altLang="en-US" dirty="0"/>
              <a:t>와 </a:t>
            </a:r>
            <a:r>
              <a:rPr lang="en-US" altLang="ko-KR" dirty="0"/>
              <a:t>cv::</a:t>
            </a:r>
            <a:r>
              <a:rPr lang="en-US" altLang="ko-KR" dirty="0" err="1"/>
              <a:t>createTrackbar</a:t>
            </a:r>
            <a:r>
              <a:rPr lang="en-US" altLang="ko-KR" dirty="0"/>
              <a:t>() </a:t>
            </a:r>
            <a:r>
              <a:rPr lang="ko-KR" altLang="en-US" dirty="0"/>
              <a:t>함수로 마우스와 </a:t>
            </a:r>
            <a:r>
              <a:rPr lang="ko-KR" altLang="en-US" dirty="0" err="1"/>
              <a:t>트렉바</a:t>
            </a:r>
            <a:r>
              <a:rPr lang="ko-KR" altLang="en-US" dirty="0"/>
              <a:t> </a:t>
            </a:r>
            <a:r>
              <a:rPr lang="ko-KR" altLang="en-US" dirty="0" smtClean="0"/>
              <a:t>이벤트를 </a:t>
            </a:r>
            <a:r>
              <a:rPr lang="ko-KR" altLang="en-US" dirty="0"/>
              <a:t>처리하는 </a:t>
            </a:r>
            <a:r>
              <a:rPr lang="ko-KR" altLang="en-US" dirty="0" err="1"/>
              <a:t>콜백</a:t>
            </a:r>
            <a:r>
              <a:rPr lang="ko-KR" altLang="en-US" dirty="0"/>
              <a:t> 함수를 등록할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Op </a:t>
            </a:r>
            <a:r>
              <a:rPr lang="en-US" altLang="ko-KR" dirty="0" err="1"/>
              <a:t>enC</a:t>
            </a:r>
            <a:r>
              <a:rPr lang="en-US" altLang="ko-KR" dirty="0"/>
              <a:t> V</a:t>
            </a:r>
            <a:r>
              <a:rPr lang="ko-KR" altLang="en-US" dirty="0"/>
              <a:t>에서 윈도우의 이름 을 지정하는 함수 는 </a:t>
            </a:r>
            <a:r>
              <a:rPr lang="en-US" altLang="ko-KR" dirty="0"/>
              <a:t>c v::n </a:t>
            </a:r>
            <a:r>
              <a:rPr lang="en-US" altLang="ko-KR" dirty="0" err="1"/>
              <a:t>ame</a:t>
            </a:r>
            <a:r>
              <a:rPr lang="en-US" altLang="ko-KR" dirty="0"/>
              <a:t> </a:t>
            </a:r>
            <a:r>
              <a:rPr lang="en-US" altLang="ko-KR" dirty="0" err="1"/>
              <a:t>dWi</a:t>
            </a:r>
            <a:r>
              <a:rPr lang="en-US" altLang="ko-KR" dirty="0"/>
              <a:t> </a:t>
            </a:r>
            <a:r>
              <a:rPr lang="en-US" altLang="ko-KR" dirty="0" err="1"/>
              <a:t>ndow</a:t>
            </a:r>
            <a:r>
              <a:rPr lang="en-US" altLang="ko-KR" dirty="0"/>
              <a:t>( )</a:t>
            </a:r>
            <a:r>
              <a:rPr lang="ko-KR" altLang="en-US" dirty="0"/>
              <a:t>이며</a:t>
            </a:r>
            <a:r>
              <a:rPr lang="en-US" altLang="ko-KR" dirty="0" smtClean="0"/>
              <a:t>, cv</a:t>
            </a:r>
            <a:r>
              <a:rPr lang="en-US" altLang="ko-KR" dirty="0"/>
              <a:t>::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함수로 지정된 윈도우에 행렬을 영상으로 표시할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cv</a:t>
            </a:r>
            <a:r>
              <a:rPr lang="en-US" altLang="ko-KR" dirty="0"/>
              <a:t>::</a:t>
            </a:r>
            <a:r>
              <a:rPr lang="en-US" altLang="ko-KR" dirty="0" err="1"/>
              <a:t>waitKey</a:t>
            </a:r>
            <a:r>
              <a:rPr lang="en-US" altLang="ko-KR" dirty="0"/>
              <a:t>() </a:t>
            </a:r>
            <a:r>
              <a:rPr lang="ko-KR" altLang="en-US" dirty="0"/>
              <a:t>함수는 지정된 </a:t>
            </a:r>
            <a:r>
              <a:rPr lang="ko-KR" altLang="en-US" dirty="0" err="1"/>
              <a:t>대기시간동안</a:t>
            </a:r>
            <a:r>
              <a:rPr lang="ko-KR" altLang="en-US" dirty="0"/>
              <a:t> 키보드로부터 키를 </a:t>
            </a:r>
            <a:r>
              <a:rPr lang="ko-KR" altLang="en-US" dirty="0" err="1"/>
              <a:t>입력받을</a:t>
            </a:r>
            <a:r>
              <a:rPr lang="ko-KR" altLang="en-US" dirty="0"/>
              <a:t> 수 있는 </a:t>
            </a:r>
            <a:r>
              <a:rPr lang="ko-KR" altLang="en-US" dirty="0" smtClean="0"/>
              <a:t>함수로서 </a:t>
            </a:r>
            <a:r>
              <a:rPr lang="ko-KR" altLang="en-US" dirty="0" err="1"/>
              <a:t>키이벤트를</a:t>
            </a:r>
            <a:r>
              <a:rPr lang="ko-KR" altLang="en-US" dirty="0"/>
              <a:t> 처리하거나 윈도우 창을 바로 닫지 않고 대기시킬 때 사용된다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에서는 선과 사각형을 그려주는 </a:t>
            </a:r>
            <a:r>
              <a:rPr lang="en-US" altLang="ko-KR" dirty="0"/>
              <a:t>cv::line(), cv::rectangle() </a:t>
            </a:r>
            <a:r>
              <a:rPr lang="ko-KR" altLang="en-US" dirty="0"/>
              <a:t>함수를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원과 </a:t>
            </a:r>
            <a:r>
              <a:rPr lang="ko-KR" altLang="en-US" dirty="0"/>
              <a:t>타원을 그려주는 </a:t>
            </a:r>
            <a:r>
              <a:rPr lang="en-US" altLang="ko-KR" dirty="0"/>
              <a:t>cv::circle(), cv::ellipse() </a:t>
            </a:r>
            <a:r>
              <a:rPr lang="ko-KR" altLang="en-US" dirty="0"/>
              <a:t>함수도 제공한다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타원 </a:t>
            </a:r>
            <a:r>
              <a:rPr lang="ko-KR" altLang="en-US" dirty="0"/>
              <a:t>및 호를 그리는 </a:t>
            </a:r>
            <a:r>
              <a:rPr lang="en-US" altLang="ko-KR" dirty="0"/>
              <a:t>cv::ellipse() </a:t>
            </a:r>
            <a:r>
              <a:rPr lang="ko-KR" altLang="en-US" dirty="0"/>
              <a:t>함수는 인수로 대상행렬</a:t>
            </a:r>
            <a:r>
              <a:rPr lang="en-US" altLang="ko-KR" dirty="0"/>
              <a:t>, </a:t>
            </a:r>
            <a:r>
              <a:rPr lang="ko-KR" altLang="en-US" dirty="0"/>
              <a:t>중심점</a:t>
            </a:r>
            <a:r>
              <a:rPr lang="en-US" altLang="ko-KR" dirty="0"/>
              <a:t>, </a:t>
            </a:r>
            <a:r>
              <a:rPr lang="ko-KR" altLang="en-US" dirty="0"/>
              <a:t>타원 크기</a:t>
            </a:r>
            <a:r>
              <a:rPr lang="en-US" altLang="ko-KR" dirty="0"/>
              <a:t>, </a:t>
            </a:r>
            <a:r>
              <a:rPr lang="ko-KR" altLang="en-US" dirty="0" smtClean="0"/>
              <a:t>타원각도</a:t>
            </a:r>
            <a:r>
              <a:rPr lang="en-US" altLang="ko-KR" dirty="0"/>
              <a:t>, </a:t>
            </a:r>
            <a:r>
              <a:rPr lang="ko-KR" altLang="en-US" dirty="0"/>
              <a:t>호 시작각도</a:t>
            </a:r>
            <a:r>
              <a:rPr lang="en-US" altLang="ko-KR" dirty="0"/>
              <a:t>, </a:t>
            </a:r>
            <a:r>
              <a:rPr lang="ko-KR" altLang="en-US" dirty="0"/>
              <a:t>호 종료각도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735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단원요약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영상 파일을 읽어서 영상 데이터인 행렬로 구성해주는 함수로 </a:t>
            </a:r>
            <a:r>
              <a:rPr lang="en-US" altLang="ko-KR" dirty="0"/>
              <a:t>cv::</a:t>
            </a:r>
            <a:r>
              <a:rPr lang="en-US" altLang="ko-KR" dirty="0" err="1"/>
              <a:t>imread</a:t>
            </a:r>
            <a:r>
              <a:rPr lang="en-US" altLang="ko-KR" dirty="0"/>
              <a:t>() </a:t>
            </a:r>
            <a:r>
              <a:rPr lang="ko-KR" altLang="en-US" dirty="0"/>
              <a:t>함수가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flag </a:t>
            </a:r>
            <a:r>
              <a:rPr lang="ko-KR" altLang="en-US" dirty="0"/>
              <a:t>옵션을 통해서 명암도 영상</a:t>
            </a:r>
            <a:r>
              <a:rPr lang="en-US" altLang="ko-KR" dirty="0"/>
              <a:t>, </a:t>
            </a:r>
            <a:r>
              <a:rPr lang="ko-KR" altLang="en-US" dirty="0"/>
              <a:t>컬러 영상</a:t>
            </a:r>
            <a:r>
              <a:rPr lang="en-US" altLang="ko-KR" dirty="0"/>
              <a:t>, 16</a:t>
            </a:r>
            <a:r>
              <a:rPr lang="ko-KR" altLang="en-US" dirty="0"/>
              <a:t>비트</a:t>
            </a:r>
            <a:r>
              <a:rPr lang="en-US" altLang="ko-KR" dirty="0"/>
              <a:t>/32</a:t>
            </a:r>
            <a:r>
              <a:rPr lang="ko-KR" altLang="en-US" dirty="0"/>
              <a:t>비트 영상으로 읽을 </a:t>
            </a:r>
            <a:r>
              <a:rPr lang="ko-KR" altLang="en-US" dirty="0" err="1" smtClean="0"/>
              <a:t>수있다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Mat </a:t>
            </a:r>
            <a:r>
              <a:rPr lang="ko-KR" altLang="en-US" dirty="0"/>
              <a:t>객체를 영상 파일로 저장하기 위해서는 </a:t>
            </a:r>
            <a:r>
              <a:rPr lang="en-US" altLang="ko-KR" dirty="0"/>
              <a:t>cv::</a:t>
            </a:r>
            <a:r>
              <a:rPr lang="en-US" altLang="ko-KR" dirty="0" err="1"/>
              <a:t>imwrite</a:t>
            </a:r>
            <a:r>
              <a:rPr lang="en-US" altLang="ko-KR" dirty="0"/>
              <a:t>() </a:t>
            </a:r>
            <a:r>
              <a:rPr lang="ko-KR" altLang="en-US" dirty="0"/>
              <a:t>함수를 이용한다</a:t>
            </a:r>
            <a:r>
              <a:rPr lang="en-US" altLang="ko-KR" dirty="0"/>
              <a:t>. </a:t>
            </a:r>
            <a:r>
              <a:rPr lang="ko-KR" altLang="en-US" dirty="0" err="1" smtClean="0"/>
              <a:t>확장자로</a:t>
            </a:r>
            <a:r>
              <a:rPr lang="ko-KR" altLang="en-US" dirty="0" smtClean="0"/>
              <a:t> 저장할 </a:t>
            </a:r>
            <a:r>
              <a:rPr lang="ko-KR" altLang="en-US" dirty="0"/>
              <a:t>파일을 포맷을 결정하며</a:t>
            </a:r>
            <a:r>
              <a:rPr lang="en-US" altLang="ko-KR" dirty="0"/>
              <a:t>, </a:t>
            </a:r>
            <a:r>
              <a:rPr lang="ko-KR" altLang="en-US" dirty="0"/>
              <a:t>추가 옵션인 </a:t>
            </a:r>
            <a:r>
              <a:rPr lang="en-US" altLang="ko-KR" dirty="0" err="1"/>
              <a:t>params</a:t>
            </a:r>
            <a:r>
              <a:rPr lang="en-US" altLang="ko-KR" dirty="0"/>
              <a:t> </a:t>
            </a:r>
            <a:r>
              <a:rPr lang="ko-KR" altLang="en-US" dirty="0"/>
              <a:t>벡터를 통해서 압축을 통한 </a:t>
            </a:r>
            <a:r>
              <a:rPr lang="ko-KR" altLang="en-US" dirty="0" smtClean="0"/>
              <a:t>화질을 </a:t>
            </a:r>
            <a:r>
              <a:rPr lang="ko-KR" altLang="en-US" dirty="0"/>
              <a:t>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OpenC</a:t>
            </a:r>
            <a:r>
              <a:rPr lang="en-US" altLang="ko-KR" dirty="0" smtClean="0"/>
              <a:t> </a:t>
            </a:r>
            <a:r>
              <a:rPr lang="en-US" altLang="ko-KR" dirty="0"/>
              <a:t>V</a:t>
            </a:r>
            <a:r>
              <a:rPr lang="ko-KR" altLang="en-US" dirty="0"/>
              <a:t>는 동영상 파일이나 </a:t>
            </a:r>
            <a:r>
              <a:rPr lang="en-US" altLang="ko-KR" dirty="0" smtClean="0"/>
              <a:t>PC </a:t>
            </a:r>
            <a:r>
              <a:rPr lang="ko-KR" altLang="en-US" dirty="0"/>
              <a:t>카메라의 프레임 영상을 처리할 수 </a:t>
            </a:r>
            <a:r>
              <a:rPr lang="ko-KR" altLang="en-US" dirty="0" smtClean="0"/>
              <a:t>있도록 </a:t>
            </a:r>
            <a:r>
              <a:rPr lang="en-US" altLang="ko-KR" dirty="0" err="1" smtClean="0"/>
              <a:t>VideoCapture</a:t>
            </a:r>
            <a:r>
              <a:rPr lang="en-US" altLang="ko-KR" dirty="0" smtClean="0"/>
              <a:t> </a:t>
            </a:r>
            <a:r>
              <a:rPr lang="ko-KR" altLang="en-US" dirty="0"/>
              <a:t>클래스를 제공한다</a:t>
            </a:r>
            <a:r>
              <a:rPr lang="en-US" altLang="ko-KR" dirty="0"/>
              <a:t>. </a:t>
            </a:r>
            <a:r>
              <a:rPr lang="ko-KR" altLang="en-US" dirty="0"/>
              <a:t>내부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en-US" altLang="ko-KR" dirty="0" err="1"/>
              <a:t>VideoCapture</a:t>
            </a:r>
            <a:r>
              <a:rPr lang="en-US" altLang="ko-KR" dirty="0"/>
              <a:t>::open() </a:t>
            </a:r>
            <a:r>
              <a:rPr lang="ko-KR" altLang="en-US" dirty="0"/>
              <a:t>함수로 </a:t>
            </a:r>
            <a:r>
              <a:rPr lang="ko-KR" altLang="en-US" dirty="0" smtClean="0"/>
              <a:t>동영상 </a:t>
            </a:r>
            <a:r>
              <a:rPr lang="ko-KR" altLang="en-US" dirty="0"/>
              <a:t>파일을 개방하며</a:t>
            </a:r>
            <a:r>
              <a:rPr lang="en-US" altLang="ko-KR" dirty="0"/>
              <a:t>, </a:t>
            </a:r>
            <a:r>
              <a:rPr lang="en-US" altLang="ko-KR" dirty="0" err="1"/>
              <a:t>VideoCapture</a:t>
            </a:r>
            <a:r>
              <a:rPr lang="en-US" altLang="ko-KR" dirty="0"/>
              <a:t>::read() </a:t>
            </a:r>
            <a:r>
              <a:rPr lang="ko-KR" altLang="en-US" dirty="0"/>
              <a:t>함수로 동영상 시퀀스에서 하나의 </a:t>
            </a:r>
            <a:r>
              <a:rPr lang="ko-KR" altLang="en-US" dirty="0" smtClean="0"/>
              <a:t>프레임을 </a:t>
            </a:r>
            <a:r>
              <a:rPr lang="en-US" altLang="ko-KR" dirty="0" smtClean="0"/>
              <a:t>Mat </a:t>
            </a:r>
            <a:r>
              <a:rPr lang="ko-KR" altLang="en-US" dirty="0"/>
              <a:t>객체로 가져온다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en-US" altLang="ko-KR" dirty="0" err="1" smtClean="0"/>
              <a:t>VideoCapture</a:t>
            </a:r>
            <a:r>
              <a:rPr lang="en-US" altLang="ko-KR" dirty="0"/>
              <a:t>::get(), </a:t>
            </a:r>
            <a:r>
              <a:rPr lang="en-US" altLang="ko-KR" dirty="0" err="1"/>
              <a:t>VideoCapture</a:t>
            </a:r>
            <a:r>
              <a:rPr lang="en-US" altLang="ko-KR" dirty="0"/>
              <a:t>::set() </a:t>
            </a:r>
            <a:r>
              <a:rPr lang="ko-KR" altLang="en-US" dirty="0"/>
              <a:t>함수로 </a:t>
            </a:r>
            <a:r>
              <a:rPr lang="ko-KR" altLang="en-US" dirty="0" smtClean="0"/>
              <a:t>카메라의 속성정보 확인</a:t>
            </a:r>
            <a:r>
              <a:rPr lang="en-US" altLang="ko-KR" dirty="0" smtClean="0"/>
              <a:t>, </a:t>
            </a:r>
            <a:r>
              <a:rPr lang="ko-KR" altLang="en-US" dirty="0"/>
              <a:t>변경할 수 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연속적인 </a:t>
            </a:r>
            <a:r>
              <a:rPr lang="ko-KR" altLang="en-US" dirty="0"/>
              <a:t>행렬 데이터를 동영상 파일로 저장할 수 있는 </a:t>
            </a:r>
            <a:r>
              <a:rPr lang="en-US" altLang="ko-KR" dirty="0" err="1"/>
              <a:t>VideoWriter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제공한다</a:t>
            </a:r>
            <a:r>
              <a:rPr lang="en-US" altLang="ko-KR" dirty="0"/>
              <a:t>. </a:t>
            </a:r>
            <a:r>
              <a:rPr lang="ko-KR" altLang="en-US" dirty="0"/>
              <a:t>내부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en-US" altLang="ko-KR" dirty="0" err="1"/>
              <a:t>VideoWriter</a:t>
            </a:r>
            <a:r>
              <a:rPr lang="en-US" altLang="ko-KR" dirty="0"/>
              <a:t>::open() </a:t>
            </a:r>
            <a:r>
              <a:rPr lang="ko-KR" altLang="en-US" dirty="0"/>
              <a:t>함수로 저장할 동영상 파일을 생성하며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VideoWriter</a:t>
            </a:r>
            <a:r>
              <a:rPr lang="en-US" altLang="ko-KR" dirty="0"/>
              <a:t>()::write() </a:t>
            </a:r>
            <a:r>
              <a:rPr lang="ko-KR" altLang="en-US" dirty="0"/>
              <a:t>함수로 연속적인 행렬을 저장한다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VideoWriter</a:t>
            </a:r>
            <a:r>
              <a:rPr lang="en-US" altLang="ko-KR" dirty="0"/>
              <a:t>::</a:t>
            </a:r>
            <a:r>
              <a:rPr lang="en-US" altLang="ko-KR" dirty="0" err="1"/>
              <a:t>fourcc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함수로 </a:t>
            </a:r>
            <a:r>
              <a:rPr lang="ko-KR" altLang="en-US" dirty="0"/>
              <a:t>동영상 압축 </a:t>
            </a:r>
            <a:r>
              <a:rPr lang="ko-KR" altLang="en-US" dirty="0" err="1"/>
              <a:t>코덱을</a:t>
            </a:r>
            <a:r>
              <a:rPr lang="ko-KR" altLang="en-US" dirty="0"/>
              <a:t>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Mat</a:t>
            </a:r>
            <a:r>
              <a:rPr lang="en-US" altLang="ko-KR" dirty="0"/>
              <a:t>, </a:t>
            </a:r>
            <a:r>
              <a:rPr lang="en-US" altLang="ko-KR" dirty="0" err="1"/>
              <a:t>Rect</a:t>
            </a:r>
            <a:r>
              <a:rPr lang="en-US" altLang="ko-KR" dirty="0"/>
              <a:t>, Point, Size </a:t>
            </a:r>
            <a:r>
              <a:rPr lang="ko-KR" altLang="en-US" dirty="0"/>
              <a:t>등의 다양한 자료구조의 데이터를 </a:t>
            </a:r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YAML </a:t>
            </a:r>
            <a:r>
              <a:rPr lang="ko-KR" altLang="en-US" dirty="0" err="1" smtClean="0"/>
              <a:t>포맷으로저장하고</a:t>
            </a:r>
            <a:r>
              <a:rPr lang="ko-KR" altLang="en-US" dirty="0" smtClean="0"/>
              <a:t> </a:t>
            </a:r>
            <a:r>
              <a:rPr lang="ko-KR" altLang="en-US" dirty="0"/>
              <a:t>읽을 수 있도록 </a:t>
            </a:r>
            <a:r>
              <a:rPr lang="en-US" altLang="ko-KR" dirty="0" err="1"/>
              <a:t>FileStorage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FileNode</a:t>
            </a:r>
            <a:r>
              <a:rPr lang="en-US" altLang="ko-KR" dirty="0"/>
              <a:t> </a:t>
            </a:r>
            <a:r>
              <a:rPr lang="ko-KR" altLang="en-US" dirty="0"/>
              <a:t>클래스를 제공하여</a:t>
            </a:r>
            <a:r>
              <a:rPr lang="en-US" altLang="ko-KR" dirty="0"/>
              <a:t>, </a:t>
            </a:r>
            <a:r>
              <a:rPr lang="ko-KR" altLang="en-US" dirty="0" smtClean="0"/>
              <a:t>손쉽게 다양한 </a:t>
            </a:r>
            <a:r>
              <a:rPr lang="ko-KR" altLang="en-US" dirty="0"/>
              <a:t>자료구조를 저장할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56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키보드 이벤트 제어 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마우스 이벤트 제어 </a:t>
            </a:r>
            <a:endParaRPr lang="en-US" altLang="ko-KR" dirty="0" smtClean="0"/>
          </a:p>
          <a:p>
            <a:r>
              <a:rPr lang="en-US" altLang="ko-KR" dirty="0" smtClean="0"/>
              <a:t>4.2.3 </a:t>
            </a:r>
            <a:r>
              <a:rPr lang="ko-KR" altLang="en-US" dirty="0" err="1" smtClean="0"/>
              <a:t>트랙바</a:t>
            </a:r>
            <a:r>
              <a:rPr lang="ko-KR" altLang="en-US" dirty="0" smtClean="0"/>
              <a:t> 이벤트 제어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 </a:t>
            </a:r>
            <a:r>
              <a:rPr lang="ko-KR" altLang="en-US" smtClean="0"/>
              <a:t>이벤트 처리 함수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212976"/>
            <a:ext cx="2508811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1592</TotalTime>
  <Words>1938</Words>
  <Application>Microsoft Office PowerPoint</Application>
  <PresentationFormat>화면 슬라이드 쇼(4:3)</PresentationFormat>
  <Paragraphs>400</Paragraphs>
  <Slides>89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0" baseType="lpstr">
      <vt:lpstr>가을</vt:lpstr>
      <vt:lpstr>CHAPTER 04   OpenCV 인터페이스 기초 / 사용자 인터페이스 및 I/O 처리</vt:lpstr>
      <vt:lpstr>목차</vt:lpstr>
      <vt:lpstr>4.1 윈도우 창 제어</vt:lpstr>
      <vt:lpstr>4.1 윈도우 창 제어</vt:lpstr>
      <vt:lpstr>4.1 윈도우 창 제어</vt:lpstr>
      <vt:lpstr>4.1 윈도우 창 제어</vt:lpstr>
      <vt:lpstr>4.1 윈도우 창 제어</vt:lpstr>
      <vt:lpstr>4.1 윈도우 창 제어</vt:lpstr>
      <vt:lpstr>4.2 이벤트 처리 함수</vt:lpstr>
      <vt:lpstr>4.2.1 키보드 이벤트 제어 </vt:lpstr>
      <vt:lpstr>4.2.1 키보드 이벤트 제어 </vt:lpstr>
      <vt:lpstr>4.2.1 키보드 이벤트 제어 </vt:lpstr>
      <vt:lpstr>4.2.2 마우스 이벤트 제어 </vt:lpstr>
      <vt:lpstr>4.2.2 마우스 이벤트 제어 </vt:lpstr>
      <vt:lpstr>4.2.2 마우스 이벤트 제어 </vt:lpstr>
      <vt:lpstr>4.2.2 마우스 이벤트 제어 </vt:lpstr>
      <vt:lpstr>4.2.2 마우스 이벤트 제어 </vt:lpstr>
      <vt:lpstr>4.2.2 마우스 이벤트 제어 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4.3 그리기 함수</vt:lpstr>
      <vt:lpstr>4.3.1 직선 및 사각형 그리기</vt:lpstr>
      <vt:lpstr>4.3.1 직선 및 사각형 그리기</vt:lpstr>
      <vt:lpstr>4.3.1 직선 및 사각형 그리기</vt:lpstr>
      <vt:lpstr>4.3.2 글자 쓰기 </vt:lpstr>
      <vt:lpstr>4.3.2 글자 쓰기 </vt:lpstr>
      <vt:lpstr>4.3.2 글자 쓰기 </vt:lpstr>
      <vt:lpstr>4.3.2 글자 쓰기 </vt:lpstr>
      <vt:lpstr>4.3.2 글자 쓰기 </vt:lpstr>
      <vt:lpstr>4.3.4 원 그리기</vt:lpstr>
      <vt:lpstr>4.3.4 원 그리기</vt:lpstr>
      <vt:lpstr>4.3.4 원 그리기</vt:lpstr>
      <vt:lpstr>4.3.4 타원 그리기</vt:lpstr>
      <vt:lpstr>4.3.4 타원 그리기</vt:lpstr>
      <vt:lpstr>4.3.4 타원 그리기</vt:lpstr>
      <vt:lpstr>4.3.4 타원 그리기</vt:lpstr>
      <vt:lpstr>4.3.4 타원 그리기</vt:lpstr>
      <vt:lpstr>4.3.4 타원 그리기</vt:lpstr>
      <vt:lpstr>4.4 이미지 파일 처리</vt:lpstr>
      <vt:lpstr>4.4 이미지 파일 처리</vt:lpstr>
      <vt:lpstr>4.4.1 이미지 파일 읽기</vt:lpstr>
      <vt:lpstr>4.4.1 이미지 파일 읽기</vt:lpstr>
      <vt:lpstr>4.4.1 이미지 파일 읽기</vt:lpstr>
      <vt:lpstr>4.4.1 이미지 파일 읽기</vt:lpstr>
      <vt:lpstr>4.4.1 이미지 파일 읽기</vt:lpstr>
      <vt:lpstr>4.4.1 이미지 파일 읽기</vt:lpstr>
      <vt:lpstr>4.4.2 행렬을 영상 파일로 저장</vt:lpstr>
      <vt:lpstr>4.4.2 행렬을 영상 파일로 저장</vt:lpstr>
      <vt:lpstr>4.4.2 행렬을 영상 파일로 저장</vt:lpstr>
      <vt:lpstr>4.4.2 행렬을 영상 파일로 저장</vt:lpstr>
      <vt:lpstr>4.4.2 행렬을 영상 파일로 저장</vt:lpstr>
      <vt:lpstr>4.5 비디오 처리</vt:lpstr>
      <vt:lpstr>4.5 비디오 처리</vt:lpstr>
      <vt:lpstr>4.5 비디오 처리</vt:lpstr>
      <vt:lpstr>4.5.1 카메라에서 프레임 읽기</vt:lpstr>
      <vt:lpstr>4.5.1 카메라에서 프레임 읽기</vt:lpstr>
      <vt:lpstr>4.5.1 카메라에서 프레임 읽기</vt:lpstr>
      <vt:lpstr>4.5.1 카메라에서 프레임 읽기</vt:lpstr>
      <vt:lpstr>4.5.1 카메라에서 프레임 읽기</vt:lpstr>
      <vt:lpstr>4.5.2 카메라 속성 설정하기 </vt:lpstr>
      <vt:lpstr>4.5.2 카메라 속성 설정하기 </vt:lpstr>
      <vt:lpstr>4.5.3 카메라 프레임 동영상 파일 저장</vt:lpstr>
      <vt:lpstr>4.5.3 카메라 프레임 동영상 파일 저장</vt:lpstr>
      <vt:lpstr>4.5.3 카메라 프레임 동영상 파일 저장</vt:lpstr>
      <vt:lpstr>4.5.3 카메라 프레임 동영상 파일 저장</vt:lpstr>
      <vt:lpstr>4.5.4 비디오 파일 읽기</vt:lpstr>
      <vt:lpstr>4.5.4 비디오 파일 읽기</vt:lpstr>
      <vt:lpstr>4.6 데이터의 파일 저장 및 읽기</vt:lpstr>
      <vt:lpstr>4.6.1 FileStorage 클래스</vt:lpstr>
      <vt:lpstr>4.6.2 FileNode 클래스</vt:lpstr>
      <vt:lpstr>4.6.2 FileNode 클래스</vt:lpstr>
      <vt:lpstr>4.6.2 FileNode 클래스</vt:lpstr>
      <vt:lpstr>4.6.3 XML/YAML 파일 저장</vt:lpstr>
      <vt:lpstr>4.6.3 XML/YAML 파일 저장</vt:lpstr>
      <vt:lpstr>4.6.3 XML/YAML 파일 저장</vt:lpstr>
      <vt:lpstr>4.6.4 XML/YAML 파일 읽기</vt:lpstr>
      <vt:lpstr>4.6.4 XML/YAML 파일 읽기</vt:lpstr>
      <vt:lpstr>4.6.4 XML/YAML 파일 읽기</vt:lpstr>
      <vt:lpstr>4.6.4 XML/YAML 파일 읽기</vt:lpstr>
      <vt:lpstr>4.6.4 XML/YAML 파일 읽기</vt:lpstr>
      <vt:lpstr>4.6.4 XML/YAML 파일 읽기</vt:lpstr>
      <vt:lpstr>4.6.4 XML/YAML 파일 읽기</vt:lpstr>
      <vt:lpstr>4.6.4 XML/YAML 파일 읽기</vt:lpstr>
      <vt:lpstr>단원요약</vt:lpstr>
      <vt:lpstr>단원요약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965</cp:revision>
  <dcterms:created xsi:type="dcterms:W3CDTF">2017-02-21T08:17:22Z</dcterms:created>
  <dcterms:modified xsi:type="dcterms:W3CDTF">2017-03-09T04:21:58Z</dcterms:modified>
</cp:coreProperties>
</file>